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72" r:id="rId3"/>
    <p:sldId id="257" r:id="rId4"/>
    <p:sldId id="258" r:id="rId5"/>
    <p:sldId id="259" r:id="rId6"/>
    <p:sldId id="271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3EE"/>
    <a:srgbClr val="014107"/>
    <a:srgbClr val="033F31"/>
    <a:srgbClr val="024028"/>
    <a:srgbClr val="025435"/>
    <a:srgbClr val="1A1A3C"/>
    <a:srgbClr val="FFFFFF"/>
    <a:srgbClr val="3C4E46"/>
    <a:srgbClr val="1A2156"/>
    <a:srgbClr val="2B45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4" d="100"/>
          <a:sy n="84" d="100"/>
        </p:scale>
        <p:origin x="8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45A9C-46C1-4B83-B6CB-9DB7030560FD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F6D1E-6006-4997-AD74-D23DB2E7A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306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A610A-FBD6-393D-23BD-46EE09205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F90FEC-741A-762D-F89C-20E989CE23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A0042-E419-4500-9000-420050CF7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39383-D7E2-ABDB-562C-DDDF57A1F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A374A-4DCF-7166-1DD2-3033836A5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269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3B4AB-28A6-33B4-B3D7-919A073C4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419AD-DDA6-D201-A464-F50FFD061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EC048-824B-9A97-D450-221BAD83D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F6499-1094-75C2-4513-08E37ED92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98CE3-AA53-A73E-9E3D-CB715B00C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9710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5B5DE0-A767-7D7C-3285-EEBDA29C4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EE2A55-44C2-A4B4-E229-E59055EBD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802D3-6191-F8F0-DBB4-D2CDABCB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A81F3-EEBB-8E07-F992-BABECD154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B80E8-38EE-84DD-44E7-3765F4682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4687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FD78B-6B04-1E5F-D9B5-E17F1DC98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14AA0-C001-805B-94E1-B9B602DC1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6D492-A763-EFD8-DC3B-79DF9E06F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04AE6-307D-12DD-E412-2F912AE13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815A0-237C-DDB3-8B39-8E61D0C80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0161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2BF0-32C2-1682-1EB1-E16943562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D29BF-41B8-A94F-98AE-797982D3C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7CD60-6E9F-CCB2-84B5-6067698A2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D9AA1-3619-39AB-9DA3-0B3446365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7FC20-FBC2-9E1D-8592-679C88BCB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7557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00749-130C-E5E8-278F-877FDC9B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B5F97-5A46-91FE-4739-4F18DFD0C4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4A8AA2-B87F-E8A4-1870-BB3988BE25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EF517E-BF2B-0EE9-D19F-87FF24FAA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F8B94-6908-D273-EFB6-76D8F4DEA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CA455E-EF23-FF26-8F93-9331B1793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792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40168-5212-9C03-D8B0-3F5E8CEF1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78548-ACA6-B0E8-D167-81D82EC24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1867E5-417A-C4C8-A779-87E8C6887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300C93-12F5-04A5-8563-86C11BDAC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F4F77-A3E1-901F-4AE2-164136987C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D668E6-1454-EC29-410A-D6995BE2E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59B0C8-2837-43E0-E739-6D027BD93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4A5724-9A34-43A5-035C-FAA113F2B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0727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0209E-1BB5-B42D-EC69-B832F35F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9DEE2B-6F06-51CF-3E96-ECCC494CC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F6E204-80B6-8EA2-12B3-3D419FA59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C0B7AC-D37B-2BB9-ACEF-6218447B5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2644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30277A-5097-B3A6-FFB9-3115AE78F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EA83AA-3958-9926-FADC-BD939C013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2D465-541D-544C-BB9C-70E8467EC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5669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BF594-A9D6-A2EC-E90C-78FA42DA2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FF41F-5119-83EB-81BC-51D4C9476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3AF8CD-89E5-B57E-B538-D9B17D2E1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53A9C-3DA6-DDBA-1DA0-6D887C6C6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D94E7-CCC4-BA79-AD41-9CE975C6B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83E73B-56D8-22AB-19DF-E814FB102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117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41137-8E0F-8500-0CC6-8FA109168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B349D1-BB89-4EAA-2B56-BC6F08BEC5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DB768-C1D8-49D3-A833-49A33622E4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B668A4-4001-347A-6F92-B8B6AE3D6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C51771-C5A8-D0A4-DEF4-29614A136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D95083-8AC4-B1A8-013F-A0D072869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0927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08DB09-25C1-7DC6-6B7F-2440987E2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D7C06-87FE-4A00-7C2B-104D5FF7B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E707E-F1F6-F454-E7EA-62F6747F8C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0E72B9-C5D3-45E0-BCF3-70CD9482BA23}" type="datetimeFigureOut">
              <a:rPr lang="en-IN" smtClean="0"/>
              <a:t>27-11-2025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D229C-A6DA-28AE-9619-257C650A78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12248-8749-09B1-6E45-169993DCD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FF3B7A-53BC-49DA-A202-3DD3FD05CB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0690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62121"/>
            </a:gs>
            <a:gs pos="100000">
              <a:srgbClr val="1F283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B0FD73-10F2-AB7D-09D1-3FF92D32B979}"/>
              </a:ext>
            </a:extLst>
          </p:cNvPr>
          <p:cNvSpPr/>
          <p:nvPr/>
        </p:nvSpPr>
        <p:spPr>
          <a:xfrm>
            <a:off x="2312528" y="-1129807"/>
            <a:ext cx="75669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5400" b="1" i="0" dirty="0">
                <a:solidFill>
                  <a:srgbClr val="F5F5F5"/>
                </a:solidFill>
                <a:effectLst/>
                <a:latin typeface="+mj-lt"/>
              </a:rPr>
              <a:t>Is Your Restaurant Losing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EA9F6C-20EE-E2BD-CD34-B6CAED3FAA27}"/>
              </a:ext>
            </a:extLst>
          </p:cNvPr>
          <p:cNvSpPr/>
          <p:nvPr/>
        </p:nvSpPr>
        <p:spPr>
          <a:xfrm>
            <a:off x="12467302" y="1851660"/>
            <a:ext cx="4328161" cy="1257300"/>
          </a:xfrm>
          <a:prstGeom prst="roundRect">
            <a:avLst/>
          </a:prstGeom>
          <a:solidFill>
            <a:srgbClr val="262828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₹65,000/-</a:t>
            </a:r>
            <a:endParaRPr lang="en-IN" sz="5400" dirty="0">
              <a:latin typeface="Constantia" panose="02030602050306030303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C3B2799-0691-75DE-81DF-149D300CC2C1}"/>
              </a:ext>
            </a:extLst>
          </p:cNvPr>
          <p:cNvSpPr/>
          <p:nvPr/>
        </p:nvSpPr>
        <p:spPr>
          <a:xfrm>
            <a:off x="-4059983" y="1760220"/>
            <a:ext cx="3817620" cy="3817620"/>
          </a:xfrm>
          <a:prstGeom prst="roundRect">
            <a:avLst>
              <a:gd name="adj" fmla="val 7086"/>
            </a:avLst>
          </a:prstGeom>
          <a:blipFill>
            <a:blip r:embed="rId2"/>
            <a:stretch>
              <a:fillRect/>
            </a:stretch>
          </a:blipFill>
          <a:ln w="28575">
            <a:solidFill>
              <a:srgbClr val="EF603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CA0FBF-8DB6-2B5E-8C65-2B529531BA1F}"/>
              </a:ext>
            </a:extLst>
          </p:cNvPr>
          <p:cNvSpPr/>
          <p:nvPr/>
        </p:nvSpPr>
        <p:spPr>
          <a:xfrm>
            <a:off x="5274165" y="7357930"/>
            <a:ext cx="597182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i="0" dirty="0">
                <a:solidFill>
                  <a:srgbClr val="FF5459"/>
                </a:solidFill>
                <a:effectLst/>
              </a:rPr>
              <a:t>Hidden problems are killing your profits...</a:t>
            </a:r>
            <a:endParaRPr lang="en-IN" sz="2400" b="1" i="0" dirty="0">
              <a:solidFill>
                <a:srgbClr val="F5F5F5"/>
              </a:solidFill>
              <a:effectLst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6B0102-7199-586D-38C4-D74823405929}"/>
              </a:ext>
            </a:extLst>
          </p:cNvPr>
          <p:cNvSpPr/>
          <p:nvPr/>
        </p:nvSpPr>
        <p:spPr>
          <a:xfrm>
            <a:off x="12703752" y="3343126"/>
            <a:ext cx="314733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4000" b="1" i="0" dirty="0">
                <a:solidFill>
                  <a:srgbClr val="F5F5F5"/>
                </a:solidFill>
                <a:effectLst/>
                <a:latin typeface="Aptos Display" panose="020B0004020202020204" pitchFamily="34" charset="0"/>
              </a:rPr>
              <a:t>Every Month?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CFA3740-8287-F4C9-36B2-C24A7F5BBC70}"/>
              </a:ext>
            </a:extLst>
          </p:cNvPr>
          <p:cNvSpPr/>
          <p:nvPr/>
        </p:nvSpPr>
        <p:spPr>
          <a:xfrm>
            <a:off x="6654992" y="7819595"/>
            <a:ext cx="321017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b="1" i="0" dirty="0">
                <a:solidFill>
                  <a:srgbClr val="32B8C6"/>
                </a:solidFill>
                <a:effectLst/>
              </a:rPr>
              <a:t>but there's a solution!</a:t>
            </a:r>
            <a:endParaRPr lang="en-IN" sz="2400" b="1" i="0" dirty="0">
              <a:solidFill>
                <a:srgbClr val="F5F5F5"/>
              </a:solidFill>
              <a:effectLst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C04294F-3320-CCC3-B832-6F75DF90CD08}"/>
              </a:ext>
            </a:extLst>
          </p:cNvPr>
          <p:cNvSpPr/>
          <p:nvPr/>
        </p:nvSpPr>
        <p:spPr>
          <a:xfrm>
            <a:off x="1258253" y="1336120"/>
            <a:ext cx="9675495" cy="418576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chemeClr val="bg1">
                    <a:lumMod val="65000"/>
                  </a:schemeClr>
                </a:solidFill>
              </a:rPr>
              <a:t>TECH TITAN</a:t>
            </a:r>
            <a:endParaRPr lang="en-US" sz="4400" b="1" dirty="0">
              <a:ln w="0"/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r>
              <a:rPr lang="en-US" sz="3200" b="1" dirty="0">
                <a:ln w="0"/>
                <a:solidFill>
                  <a:schemeClr val="bg1">
                    <a:lumMod val="65000"/>
                  </a:schemeClr>
                </a:solidFill>
              </a:rPr>
              <a:t>presenting</a:t>
            </a:r>
            <a:endParaRPr lang="en-US" sz="4800" b="1" dirty="0">
              <a:ln w="0"/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just"/>
            <a:r>
              <a:rPr lang="en-US" sz="6600" b="1" dirty="0">
                <a:ln w="0"/>
                <a:solidFill>
                  <a:schemeClr val="bg1">
                    <a:lumMod val="65000"/>
                  </a:schemeClr>
                </a:solidFill>
              </a:rPr>
              <a:t>A Small Presentation of Restaurants Menu Maker</a:t>
            </a:r>
          </a:p>
        </p:txBody>
      </p:sp>
    </p:spTree>
    <p:extLst>
      <p:ext uri="{BB962C8B-B14F-4D97-AF65-F5344CB8AC3E}">
        <p14:creationId xmlns:p14="http://schemas.microsoft.com/office/powerpoint/2010/main" val="1133984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4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764FD1-5C0A-B265-3B93-DE581528DBE9}"/>
              </a:ext>
            </a:extLst>
          </p:cNvPr>
          <p:cNvSpPr/>
          <p:nvPr/>
        </p:nvSpPr>
        <p:spPr>
          <a:xfrm>
            <a:off x="7992784" y="1729319"/>
            <a:ext cx="3600000" cy="971550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i="0" dirty="0">
                <a:solidFill>
                  <a:srgbClr val="32B8C6"/>
                </a:solidFill>
                <a:effectLst/>
              </a:rPr>
              <a:t>95% Accuracy</a:t>
            </a:r>
          </a:p>
          <a:p>
            <a:pPr algn="ctr"/>
            <a:r>
              <a:rPr lang="en-IN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Order Precision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357D7CB-A3A1-B28C-2C48-2C5C60D8B4E3}"/>
              </a:ext>
            </a:extLst>
          </p:cNvPr>
          <p:cNvSpPr/>
          <p:nvPr/>
        </p:nvSpPr>
        <p:spPr>
          <a:xfrm>
            <a:off x="7992784" y="2937936"/>
            <a:ext cx="3600000" cy="971550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i="0" dirty="0">
                <a:solidFill>
                  <a:srgbClr val="32B8C6"/>
                </a:solidFill>
                <a:effectLst/>
              </a:rPr>
              <a:t>₹40,000</a:t>
            </a:r>
          </a:p>
          <a:p>
            <a:pPr algn="ctr"/>
            <a:r>
              <a:rPr lang="en-IN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Extra Revenue/Month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869663D-212E-9914-19C4-C719871363C0}"/>
              </a:ext>
            </a:extLst>
          </p:cNvPr>
          <p:cNvSpPr/>
          <p:nvPr/>
        </p:nvSpPr>
        <p:spPr>
          <a:xfrm>
            <a:off x="7992784" y="520702"/>
            <a:ext cx="3600000" cy="971550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i="0" dirty="0">
                <a:solidFill>
                  <a:srgbClr val="32B8C6"/>
                </a:solidFill>
                <a:effectLst/>
              </a:rPr>
              <a:t>62% Faster</a:t>
            </a:r>
          </a:p>
          <a:p>
            <a:pPr algn="ctr"/>
            <a:r>
              <a:rPr lang="en-IN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Orders</a:t>
            </a:r>
            <a:endParaRPr lang="en-IN" sz="2000" b="0" i="0" dirty="0">
              <a:solidFill>
                <a:schemeClr val="bg2">
                  <a:lumMod val="75000"/>
                </a:schemeClr>
              </a:solidFill>
              <a:effectLst/>
              <a:latin typeface="+mj-lt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745AFCE-670B-F07B-4D87-049EDD6B549F}"/>
              </a:ext>
            </a:extLst>
          </p:cNvPr>
          <p:cNvSpPr/>
          <p:nvPr/>
        </p:nvSpPr>
        <p:spPr>
          <a:xfrm>
            <a:off x="7992784" y="4146554"/>
            <a:ext cx="3600000" cy="971550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i="0" dirty="0">
                <a:solidFill>
                  <a:srgbClr val="32B8C6"/>
                </a:solidFill>
                <a:effectLst/>
              </a:rPr>
              <a:t>88%</a:t>
            </a:r>
          </a:p>
          <a:p>
            <a:pPr algn="ctr"/>
            <a:r>
              <a:rPr lang="en-IN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Customer Satisfaction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7A69AB5-0EE2-C0BB-8EE5-AFB7B276F746}"/>
              </a:ext>
            </a:extLst>
          </p:cNvPr>
          <p:cNvSpPr/>
          <p:nvPr/>
        </p:nvSpPr>
        <p:spPr>
          <a:xfrm>
            <a:off x="12368618" y="635002"/>
            <a:ext cx="4942838" cy="4942838"/>
          </a:xfrm>
          <a:prstGeom prst="roundRect">
            <a:avLst>
              <a:gd name="adj" fmla="val 7086"/>
            </a:avLst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5FF004F-0B5A-5835-53E1-02F491C7D62C}"/>
              </a:ext>
            </a:extLst>
          </p:cNvPr>
          <p:cNvSpPr/>
          <p:nvPr/>
        </p:nvSpPr>
        <p:spPr>
          <a:xfrm>
            <a:off x="6096000" y="5631180"/>
            <a:ext cx="5496784" cy="971550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onstantia" panose="02030602050306030303" pitchFamily="18" charset="0"/>
              </a:rPr>
              <a:t>“Customer Complaints reduced by 80%!”</a:t>
            </a:r>
          </a:p>
          <a:p>
            <a:pPr algn="r"/>
            <a:r>
              <a:rPr lang="en-US" sz="1600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- </a:t>
            </a:r>
            <a:r>
              <a:rPr lang="en-US" sz="1600" b="0" i="0" dirty="0" err="1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Bhagawati</a:t>
            </a:r>
            <a:r>
              <a:rPr lang="en-US" sz="1600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 Dhaba, Sikandra, Agra	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FCE7C1E-8A38-E57D-636D-CD47B65CE06A}"/>
              </a:ext>
            </a:extLst>
          </p:cNvPr>
          <p:cNvSpPr/>
          <p:nvPr/>
        </p:nvSpPr>
        <p:spPr>
          <a:xfrm>
            <a:off x="599216" y="5631180"/>
            <a:ext cx="5100916" cy="971550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onstantia" panose="02030602050306030303" pitchFamily="18" charset="0"/>
              </a:rPr>
              <a:t>“Revenue increase by 18% in first month!”</a:t>
            </a:r>
          </a:p>
          <a:p>
            <a:pPr algn="r"/>
            <a:r>
              <a:rPr lang="en-US" sz="1600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- Raghu Resort, </a:t>
            </a:r>
            <a:r>
              <a:rPr lang="en-US" sz="1600" b="0" i="0" dirty="0" err="1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Patholi</a:t>
            </a:r>
            <a:r>
              <a:rPr lang="en-US" sz="1600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, Agra	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823B034-4F94-E78C-439E-AB79A9298868}"/>
              </a:ext>
            </a:extLst>
          </p:cNvPr>
          <p:cNvGrpSpPr/>
          <p:nvPr/>
        </p:nvGrpSpPr>
        <p:grpSpPr>
          <a:xfrm>
            <a:off x="599216" y="516756"/>
            <a:ext cx="6907097" cy="4598276"/>
            <a:chOff x="347384" y="516756"/>
            <a:chExt cx="6907097" cy="459827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8F8A393E-D833-5E0E-AEE8-54572B22125F}"/>
                </a:ext>
              </a:extLst>
            </p:cNvPr>
            <p:cNvSpPr/>
            <p:nvPr/>
          </p:nvSpPr>
          <p:spPr>
            <a:xfrm>
              <a:off x="347384" y="516756"/>
              <a:ext cx="6907097" cy="4594996"/>
            </a:xfrm>
            <a:prstGeom prst="roundRect">
              <a:avLst>
                <a:gd name="adj" fmla="val 5755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 i="1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endParaRPr>
            </a:p>
          </p:txBody>
        </p:sp>
        <p:pic>
          <p:nvPicPr>
            <p:cNvPr id="5122" name="Picture 2" descr="Restaurant Transformation Results">
              <a:extLst>
                <a:ext uri="{FF2B5EF4-FFF2-40B4-BE49-F238E27FC236}">
                  <a16:creationId xmlns:a16="http://schemas.microsoft.com/office/drawing/2014/main" id="{F590AB84-7D03-4BAD-40C1-64A7882A86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9217" y="713607"/>
              <a:ext cx="6602138" cy="4401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EAC7B5C-E694-4E51-45F4-AEC97869A67A}"/>
                </a:ext>
              </a:extLst>
            </p:cNvPr>
            <p:cNvSpPr/>
            <p:nvPr/>
          </p:nvSpPr>
          <p:spPr>
            <a:xfrm>
              <a:off x="2300007" y="635002"/>
              <a:ext cx="3001847" cy="477054"/>
            </a:xfrm>
            <a:prstGeom prst="rect">
              <a:avLst/>
            </a:prstGeom>
            <a:solidFill>
              <a:srgbClr val="262828"/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Amazing App Success Story!</a:t>
              </a:r>
            </a:p>
            <a:p>
              <a:pPr algn="ctr"/>
              <a:endParaRPr lang="en-US" sz="600" b="0" cap="none" spc="0" dirty="0">
                <a:ln w="0"/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D19D73-7BB8-FF00-5AE7-131BCFAC73E5}"/>
                </a:ext>
              </a:extLst>
            </p:cNvPr>
            <p:cNvSpPr/>
            <p:nvPr/>
          </p:nvSpPr>
          <p:spPr>
            <a:xfrm>
              <a:off x="3386455" y="4850501"/>
              <a:ext cx="828953" cy="246221"/>
            </a:xfrm>
            <a:prstGeom prst="rect">
              <a:avLst/>
            </a:prstGeom>
            <a:solidFill>
              <a:srgbClr val="262828"/>
            </a:solidFill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1000" dirty="0">
                  <a:solidFill>
                    <a:srgbClr val="0070C0"/>
                  </a:solidFill>
                </a:rPr>
                <a:t>Key Metrics</a:t>
              </a:r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0FC1941-EDD0-7BF4-E203-E0329ABCC26F}"/>
              </a:ext>
            </a:extLst>
          </p:cNvPr>
          <p:cNvSpPr/>
          <p:nvPr/>
        </p:nvSpPr>
        <p:spPr>
          <a:xfrm>
            <a:off x="-5510915" y="4090996"/>
            <a:ext cx="5234685" cy="2093284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i="1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“My restaurant is now running like a well-oiled machine!”</a:t>
            </a:r>
          </a:p>
          <a:p>
            <a:pPr algn="ctr"/>
            <a:endParaRPr lang="en-US" sz="2000" i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sz="2000" b="0" i="1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All Possible by</a:t>
            </a:r>
          </a:p>
          <a:p>
            <a:pPr algn="ctr"/>
            <a:r>
              <a:rPr lang="en-US" sz="2000" b="1" i="1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RESTAURANT MENU MAKER</a:t>
            </a:r>
            <a:endParaRPr lang="en-US" sz="2000" b="0" i="1" dirty="0">
              <a:solidFill>
                <a:schemeClr val="accent1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50A4ABE-3AD5-62E2-DFEE-8FC5B1CF9EEB}"/>
              </a:ext>
            </a:extLst>
          </p:cNvPr>
          <p:cNvSpPr/>
          <p:nvPr/>
        </p:nvSpPr>
        <p:spPr>
          <a:xfrm>
            <a:off x="2026239" y="-3174072"/>
            <a:ext cx="2880000" cy="2880000"/>
          </a:xfrm>
          <a:prstGeom prst="roundRect">
            <a:avLst/>
          </a:prstGeom>
          <a:solidFill>
            <a:srgbClr val="F3F3EE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2" name="Picture 11" descr="Restaurant Menu Maker">
            <a:extLst>
              <a:ext uri="{FF2B5EF4-FFF2-40B4-BE49-F238E27FC236}">
                <a16:creationId xmlns:a16="http://schemas.microsoft.com/office/drawing/2014/main" id="{1DDC1DDC-4322-857D-0255-FBF93CBBC67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7" t="11291" r="14515" b="12366"/>
          <a:stretch/>
        </p:blipFill>
        <p:spPr>
          <a:xfrm>
            <a:off x="2209218" y="-3086321"/>
            <a:ext cx="2514042" cy="2704498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9B3ED9A-AC63-FC09-2449-177D1225F147}"/>
              </a:ext>
            </a:extLst>
          </p:cNvPr>
          <p:cNvSpPr/>
          <p:nvPr/>
        </p:nvSpPr>
        <p:spPr>
          <a:xfrm>
            <a:off x="-2206206" y="-2233065"/>
            <a:ext cx="2648984" cy="1414190"/>
          </a:xfrm>
          <a:prstGeom prst="roundRect">
            <a:avLst>
              <a:gd name="adj" fmla="val 10064"/>
            </a:avLst>
          </a:prstGeom>
          <a:solidFill>
            <a:srgbClr val="262828"/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i="0" dirty="0">
                <a:solidFill>
                  <a:srgbClr val="E68161"/>
                </a:solidFill>
                <a:effectLst/>
              </a:rPr>
              <a:t>Monthly Saving Breakdown</a:t>
            </a:r>
          </a:p>
          <a:p>
            <a:pPr algn="ctr"/>
            <a:endParaRPr lang="en-IN" b="1" dirty="0">
              <a:solidFill>
                <a:srgbClr val="32B8C6"/>
              </a:solidFill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  <a:p>
            <a:pPr algn="ctr"/>
            <a:endParaRPr lang="en-IN" b="1" dirty="0">
              <a:solidFill>
                <a:srgbClr val="32B8C6"/>
              </a:solidFill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  <a:p>
            <a:pPr algn="ctr"/>
            <a:endParaRPr lang="en-IN" b="1" dirty="0">
              <a:solidFill>
                <a:srgbClr val="32B8C6"/>
              </a:solidFill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0EA397A-2528-0659-BECC-A9EA6A504D9D}"/>
              </a:ext>
            </a:extLst>
          </p:cNvPr>
          <p:cNvSpPr/>
          <p:nvPr/>
        </p:nvSpPr>
        <p:spPr>
          <a:xfrm>
            <a:off x="-1424026" y="-1726407"/>
            <a:ext cx="1084624" cy="400874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₹15,000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Reduced Manual Errors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C7DA8E58-59B9-BE68-08BC-BA03EF166A74}"/>
              </a:ext>
            </a:extLst>
          </p:cNvPr>
          <p:cNvSpPr/>
          <p:nvPr/>
        </p:nvSpPr>
        <p:spPr>
          <a:xfrm>
            <a:off x="-1424026" y="-1726407"/>
            <a:ext cx="1084624" cy="400874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₹40,000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Lower Staff Costs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61910CA-4716-D334-D82A-D0C3546B61B5}"/>
              </a:ext>
            </a:extLst>
          </p:cNvPr>
          <p:cNvSpPr/>
          <p:nvPr/>
        </p:nvSpPr>
        <p:spPr>
          <a:xfrm>
            <a:off x="-1424026" y="-1726407"/>
            <a:ext cx="1084624" cy="400874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₹10,000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Faster Table Turnover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30BDD68-7D61-25BB-70DB-C2FB84B90E0C}"/>
              </a:ext>
            </a:extLst>
          </p:cNvPr>
          <p:cNvSpPr/>
          <p:nvPr/>
        </p:nvSpPr>
        <p:spPr>
          <a:xfrm>
            <a:off x="-1424026" y="-1716638"/>
            <a:ext cx="1084624" cy="400874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₹8,000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No Payment Delays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A65AA8B3-BDAA-F4C0-5023-1BAD49C4606A}"/>
              </a:ext>
            </a:extLst>
          </p:cNvPr>
          <p:cNvSpPr/>
          <p:nvPr/>
        </p:nvSpPr>
        <p:spPr>
          <a:xfrm>
            <a:off x="11723630" y="7160258"/>
            <a:ext cx="5714996" cy="2857498"/>
          </a:xfrm>
          <a:prstGeom prst="roundRect">
            <a:avLst>
              <a:gd name="adj" fmla="val 8032"/>
            </a:avLst>
          </a:prstGeom>
          <a:solidFill>
            <a:srgbClr val="262828"/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i="0" dirty="0">
                <a:solidFill>
                  <a:schemeClr val="bg2">
                    <a:lumMod val="75000"/>
                  </a:schemeClr>
                </a:solidFill>
                <a:effectLst/>
              </a:rPr>
              <a:t>ROI IN A YEAR!</a:t>
            </a:r>
          </a:p>
          <a:p>
            <a:pPr algn="ctr"/>
            <a:r>
              <a:rPr lang="en-IN" sz="6000" b="1" i="0" dirty="0">
                <a:solidFill>
                  <a:srgbClr val="32B8C6"/>
                </a:solidFill>
                <a:effectLst/>
              </a:rPr>
              <a:t>45.9%</a:t>
            </a:r>
            <a:r>
              <a:rPr lang="en-IN" sz="5400" b="1" i="0" baseline="30000" dirty="0">
                <a:solidFill>
                  <a:schemeClr val="bg2">
                    <a:lumMod val="75000"/>
                  </a:schemeClr>
                </a:solidFill>
                <a:effectLst/>
              </a:rPr>
              <a:t>*</a:t>
            </a:r>
            <a:endParaRPr lang="en-IN" sz="6000" b="1" i="0" baseline="30000" dirty="0">
              <a:solidFill>
                <a:schemeClr val="bg2">
                  <a:lumMod val="75000"/>
                </a:schemeClr>
              </a:solidFill>
              <a:effectLst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522DFD82-B1D4-CBC6-AD31-C29CB0F6DC56}"/>
              </a:ext>
            </a:extLst>
          </p:cNvPr>
          <p:cNvSpPr/>
          <p:nvPr/>
        </p:nvSpPr>
        <p:spPr>
          <a:xfrm>
            <a:off x="-5353041" y="7160258"/>
            <a:ext cx="5714996" cy="2857498"/>
          </a:xfrm>
          <a:prstGeom prst="roundRect">
            <a:avLst>
              <a:gd name="adj" fmla="val 10572"/>
            </a:avLst>
          </a:prstGeom>
          <a:solidFill>
            <a:srgbClr val="262828"/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</a:rPr>
              <a:t>Turn</a:t>
            </a:r>
          </a:p>
          <a:p>
            <a:pPr algn="ctr"/>
            <a:r>
              <a:rPr lang="en-US" sz="3600" b="1" i="0" dirty="0">
                <a:solidFill>
                  <a:srgbClr val="FF5459"/>
                </a:solidFill>
                <a:effectLst/>
              </a:rPr>
              <a:t>₹2,000</a:t>
            </a:r>
          </a:p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</a:rPr>
              <a:t>into</a:t>
            </a:r>
          </a:p>
          <a:p>
            <a:pPr algn="ctr"/>
            <a:r>
              <a:rPr lang="en-US" sz="3600" b="1" i="0" dirty="0">
                <a:solidFill>
                  <a:srgbClr val="32B8C6"/>
                </a:solidFill>
                <a:effectLst/>
              </a:rPr>
              <a:t>₹73,000+</a:t>
            </a:r>
          </a:p>
          <a:p>
            <a:pPr algn="ctr"/>
            <a:r>
              <a:rPr lang="en-US" sz="2000" b="0" i="0" dirty="0">
                <a:solidFill>
                  <a:schemeClr val="bg2">
                    <a:lumMod val="75000"/>
                  </a:schemeClr>
                </a:solidFill>
                <a:effectLst/>
              </a:rPr>
              <a:t>Monthly Savings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03D102B-BD08-3BE6-CDBF-997237D6B19A}"/>
              </a:ext>
            </a:extLst>
          </p:cNvPr>
          <p:cNvGrpSpPr/>
          <p:nvPr/>
        </p:nvGrpSpPr>
        <p:grpSpPr>
          <a:xfrm>
            <a:off x="14508392" y="758864"/>
            <a:ext cx="1352726" cy="970456"/>
            <a:chOff x="6489700" y="527928"/>
            <a:chExt cx="3492500" cy="250554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45179A8-5F10-5953-845D-0A34E9798885}"/>
                </a:ext>
              </a:extLst>
            </p:cNvPr>
            <p:cNvGrpSpPr/>
            <p:nvPr/>
          </p:nvGrpSpPr>
          <p:grpSpPr>
            <a:xfrm>
              <a:off x="6489700" y="527928"/>
              <a:ext cx="3492500" cy="2505547"/>
              <a:chOff x="6489700" y="527928"/>
              <a:chExt cx="3492500" cy="2505547"/>
            </a:xfrm>
          </p:grpSpPr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C76ED608-D3D9-E811-0D18-6C7E7BC5B73D}"/>
                  </a:ext>
                </a:extLst>
              </p:cNvPr>
              <p:cNvSpPr/>
              <p:nvPr/>
            </p:nvSpPr>
            <p:spPr>
              <a:xfrm>
                <a:off x="6489700" y="527928"/>
                <a:ext cx="3492500" cy="2505547"/>
              </a:xfrm>
              <a:prstGeom prst="roundRect">
                <a:avLst>
                  <a:gd name="adj" fmla="val 7086"/>
                </a:avLst>
              </a:prstGeom>
              <a:blipFill>
                <a:blip r:embed="rId4"/>
                <a:stretch>
                  <a:fillRect/>
                </a:stretch>
              </a:blipFill>
              <a:ln w="28575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FB3AC94-87F1-AD4B-BF94-A0F4EB2CB161}"/>
                  </a:ext>
                </a:extLst>
              </p:cNvPr>
              <p:cNvSpPr/>
              <p:nvPr/>
            </p:nvSpPr>
            <p:spPr>
              <a:xfrm>
                <a:off x="9005826" y="2798297"/>
                <a:ext cx="510076" cy="215444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800" b="1" dirty="0"/>
                  <a:t>Starter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43652F2-AE54-E17F-1E93-D3FC8004AC00}"/>
                  </a:ext>
                </a:extLst>
              </p:cNvPr>
              <p:cNvSpPr/>
              <p:nvPr/>
            </p:nvSpPr>
            <p:spPr>
              <a:xfrm>
                <a:off x="7865331" y="2798297"/>
                <a:ext cx="774572" cy="215444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800" b="1" dirty="0"/>
                  <a:t>Professional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F895AE85-8177-BF1A-09B8-EB286DEB8A04}"/>
                  </a:ext>
                </a:extLst>
              </p:cNvPr>
              <p:cNvSpPr/>
              <p:nvPr/>
            </p:nvSpPr>
            <p:spPr>
              <a:xfrm>
                <a:off x="6988846" y="2793069"/>
                <a:ext cx="611066" cy="215444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800" b="1" dirty="0"/>
                  <a:t>Business</a:t>
                </a: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19023F7-F3D1-D174-6B2B-F6E3B583ACB9}"/>
                </a:ext>
              </a:extLst>
            </p:cNvPr>
            <p:cNvSpPr txBox="1"/>
            <p:nvPr/>
          </p:nvSpPr>
          <p:spPr>
            <a:xfrm>
              <a:off x="7140819" y="1105486"/>
              <a:ext cx="248200" cy="10772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700" dirty="0"/>
                <a:t>45.9%</a:t>
              </a:r>
              <a:endParaRPr lang="en-IN" sz="7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FF85B14-E878-D0FC-E1B4-D6F5375EF249}"/>
                </a:ext>
              </a:extLst>
            </p:cNvPr>
            <p:cNvSpPr txBox="1"/>
            <p:nvPr/>
          </p:nvSpPr>
          <p:spPr>
            <a:xfrm>
              <a:off x="8128517" y="1484105"/>
              <a:ext cx="248200" cy="10772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700" dirty="0"/>
                <a:t>34.7</a:t>
              </a:r>
              <a:r>
                <a:rPr lang="en-IN" sz="700" dirty="0"/>
                <a:t>%</a:t>
              </a:r>
              <a:endParaRPr lang="en-US" sz="7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82C1E7B-0FA6-B602-0A4F-CFC6951CC7A2}"/>
                </a:ext>
              </a:extLst>
            </p:cNvPr>
            <p:cNvSpPr txBox="1"/>
            <p:nvPr/>
          </p:nvSpPr>
          <p:spPr>
            <a:xfrm>
              <a:off x="9136764" y="1920825"/>
              <a:ext cx="248200" cy="10772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700" dirty="0"/>
                <a:t>21.9</a:t>
              </a:r>
              <a:r>
                <a:rPr lang="en-IN" sz="700" dirty="0"/>
                <a:t>%</a:t>
              </a:r>
              <a:endParaRPr lang="en-US" sz="700" dirty="0"/>
            </a:p>
          </p:txBody>
        </p:sp>
      </p:grpSp>
    </p:spTree>
    <p:extLst>
      <p:ext uri="{BB962C8B-B14F-4D97-AF65-F5344CB8AC3E}">
        <p14:creationId xmlns:p14="http://schemas.microsoft.com/office/powerpoint/2010/main" val="859794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5281D"/>
            </a:gs>
            <a:gs pos="0">
              <a:srgbClr val="543F2E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764FD1-5C0A-B265-3B93-DE581528DBE9}"/>
              </a:ext>
            </a:extLst>
          </p:cNvPr>
          <p:cNvSpPr/>
          <p:nvPr/>
        </p:nvSpPr>
        <p:spPr>
          <a:xfrm>
            <a:off x="6096000" y="351953"/>
            <a:ext cx="5714996" cy="2857498"/>
          </a:xfrm>
          <a:prstGeom prst="roundRect">
            <a:avLst>
              <a:gd name="adj" fmla="val 7016"/>
            </a:avLst>
          </a:prstGeom>
          <a:solidFill>
            <a:srgbClr val="262828"/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0" i="0" dirty="0">
              <a:solidFill>
                <a:schemeClr val="bg2">
                  <a:lumMod val="75000"/>
                </a:schemeClr>
              </a:solidFill>
              <a:effectLst/>
              <a:latin typeface="+mj-l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CECAB5B-DE71-A0A3-F325-6E617D2F0FF5}"/>
              </a:ext>
            </a:extLst>
          </p:cNvPr>
          <p:cNvSpPr/>
          <p:nvPr/>
        </p:nvSpPr>
        <p:spPr>
          <a:xfrm>
            <a:off x="140252" y="351953"/>
            <a:ext cx="5714996" cy="2857498"/>
          </a:xfrm>
          <a:prstGeom prst="roundRect">
            <a:avLst>
              <a:gd name="adj" fmla="val 10064"/>
            </a:avLst>
          </a:prstGeom>
          <a:solidFill>
            <a:srgbClr val="262828"/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i="0" dirty="0">
                <a:solidFill>
                  <a:srgbClr val="E68161"/>
                </a:solidFill>
                <a:effectLst/>
              </a:rPr>
              <a:t>Monthly Saving Breakdown</a:t>
            </a:r>
          </a:p>
          <a:p>
            <a:pPr algn="ctr"/>
            <a:endParaRPr lang="en-IN" b="1" dirty="0">
              <a:solidFill>
                <a:srgbClr val="32B8C6"/>
              </a:solidFill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  <a:p>
            <a:pPr algn="ctr"/>
            <a:endParaRPr lang="en-IN" b="1" dirty="0">
              <a:solidFill>
                <a:srgbClr val="32B8C6"/>
              </a:solidFill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  <a:p>
            <a:pPr algn="ctr"/>
            <a:endParaRPr lang="en-IN" b="1" dirty="0">
              <a:solidFill>
                <a:srgbClr val="32B8C6"/>
              </a:solidFill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745AFCE-670B-F07B-4D87-049EDD6B549F}"/>
              </a:ext>
            </a:extLst>
          </p:cNvPr>
          <p:cNvSpPr/>
          <p:nvPr/>
        </p:nvSpPr>
        <p:spPr>
          <a:xfrm>
            <a:off x="6096000" y="3648549"/>
            <a:ext cx="5714996" cy="2857498"/>
          </a:xfrm>
          <a:prstGeom prst="roundRect">
            <a:avLst>
              <a:gd name="adj" fmla="val 8032"/>
            </a:avLst>
          </a:prstGeom>
          <a:solidFill>
            <a:srgbClr val="262828"/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i="0" dirty="0">
                <a:solidFill>
                  <a:schemeClr val="bg2">
                    <a:lumMod val="75000"/>
                  </a:schemeClr>
                </a:solidFill>
                <a:effectLst/>
              </a:rPr>
              <a:t>ROI IN A YEAR!</a:t>
            </a:r>
          </a:p>
          <a:p>
            <a:pPr algn="ctr"/>
            <a:r>
              <a:rPr lang="en-IN" sz="6000" b="1" i="0" dirty="0">
                <a:solidFill>
                  <a:srgbClr val="32B8C6"/>
                </a:solidFill>
                <a:effectLst/>
              </a:rPr>
              <a:t>45.9%</a:t>
            </a:r>
            <a:r>
              <a:rPr lang="en-IN" sz="5400" b="1" i="0" baseline="30000" dirty="0">
                <a:solidFill>
                  <a:schemeClr val="bg2">
                    <a:lumMod val="75000"/>
                  </a:schemeClr>
                </a:solidFill>
                <a:effectLst/>
              </a:rPr>
              <a:t>*</a:t>
            </a:r>
            <a:endParaRPr lang="en-IN" sz="6000" b="1" i="0" baseline="30000" dirty="0">
              <a:solidFill>
                <a:schemeClr val="bg2">
                  <a:lumMod val="75000"/>
                </a:schemeClr>
              </a:solidFill>
              <a:effectLst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76F7DAA-CAE9-7D1F-AB92-39C9C5AA34CF}"/>
              </a:ext>
            </a:extLst>
          </p:cNvPr>
          <p:cNvSpPr/>
          <p:nvPr/>
        </p:nvSpPr>
        <p:spPr>
          <a:xfrm>
            <a:off x="140252" y="3648549"/>
            <a:ext cx="5714996" cy="2857498"/>
          </a:xfrm>
          <a:prstGeom prst="roundRect">
            <a:avLst>
              <a:gd name="adj" fmla="val 10572"/>
            </a:avLst>
          </a:prstGeom>
          <a:solidFill>
            <a:srgbClr val="262828"/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</a:rPr>
              <a:t>Turn</a:t>
            </a:r>
          </a:p>
          <a:p>
            <a:pPr algn="ctr"/>
            <a:r>
              <a:rPr lang="en-US" sz="3600" b="1" i="0" dirty="0">
                <a:solidFill>
                  <a:srgbClr val="FF5459"/>
                </a:solidFill>
                <a:effectLst/>
              </a:rPr>
              <a:t>₹2,000</a:t>
            </a:r>
          </a:p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</a:rPr>
              <a:t>into</a:t>
            </a:r>
          </a:p>
          <a:p>
            <a:pPr algn="ctr"/>
            <a:r>
              <a:rPr lang="en-US" sz="3600" b="1" i="0" dirty="0">
                <a:solidFill>
                  <a:srgbClr val="32B8C6"/>
                </a:solidFill>
                <a:effectLst/>
              </a:rPr>
              <a:t>₹73,000+</a:t>
            </a:r>
          </a:p>
          <a:p>
            <a:pPr algn="ctr"/>
            <a:r>
              <a:rPr lang="en-US" sz="2000" b="0" i="0" dirty="0">
                <a:solidFill>
                  <a:schemeClr val="bg2">
                    <a:lumMod val="75000"/>
                  </a:schemeClr>
                </a:solidFill>
                <a:effectLst/>
              </a:rPr>
              <a:t>Monthly Savings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31158E3-2823-299F-6234-5FDC47EBD3B8}"/>
              </a:ext>
            </a:extLst>
          </p:cNvPr>
          <p:cNvSpPr/>
          <p:nvPr/>
        </p:nvSpPr>
        <p:spPr>
          <a:xfrm>
            <a:off x="531676" y="1292175"/>
            <a:ext cx="2340000" cy="810000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₹15,000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Reduced Manual Errors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1350236-BAE9-B84C-FCFD-7FE8984ED9C2}"/>
              </a:ext>
            </a:extLst>
          </p:cNvPr>
          <p:cNvSpPr/>
          <p:nvPr/>
        </p:nvSpPr>
        <p:spPr>
          <a:xfrm>
            <a:off x="3054637" y="1292175"/>
            <a:ext cx="2340000" cy="810000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₹40,000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Lower Staff Costs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2335044-DA58-13AB-AF58-C02AE3005283}"/>
              </a:ext>
            </a:extLst>
          </p:cNvPr>
          <p:cNvSpPr/>
          <p:nvPr/>
        </p:nvSpPr>
        <p:spPr>
          <a:xfrm>
            <a:off x="531676" y="2223475"/>
            <a:ext cx="2340000" cy="810000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₹10,000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Faster Table Turnover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D8AAB288-9D8C-69AE-B0F9-505ECF9BC795}"/>
              </a:ext>
            </a:extLst>
          </p:cNvPr>
          <p:cNvSpPr/>
          <p:nvPr/>
        </p:nvSpPr>
        <p:spPr>
          <a:xfrm>
            <a:off x="3054637" y="2223475"/>
            <a:ext cx="2340000" cy="810000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₹8,000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No Payment Delays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A3AFAE9-34F0-22C9-16CD-EB27088EC6BE}"/>
              </a:ext>
            </a:extLst>
          </p:cNvPr>
          <p:cNvGrpSpPr/>
          <p:nvPr/>
        </p:nvGrpSpPr>
        <p:grpSpPr>
          <a:xfrm>
            <a:off x="-3926046" y="1920825"/>
            <a:ext cx="3600000" cy="4320000"/>
            <a:chOff x="275026" y="1920825"/>
            <a:chExt cx="3600000" cy="4320000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FF15E1D8-0F64-EBA5-7C64-E284C37554BD}"/>
                </a:ext>
              </a:extLst>
            </p:cNvPr>
            <p:cNvSpPr/>
            <p:nvPr/>
          </p:nvSpPr>
          <p:spPr>
            <a:xfrm>
              <a:off x="275026" y="1920825"/>
              <a:ext cx="3600000" cy="4320000"/>
            </a:xfrm>
            <a:prstGeom prst="roundRect">
              <a:avLst>
                <a:gd name="adj" fmla="val 10572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IN" sz="2000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IN" sz="2000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IN" sz="2000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r>
                <a:rPr lang="en-IN" sz="2000" b="1" i="0" dirty="0">
                  <a:solidFill>
                    <a:srgbClr val="F5F5F5"/>
                  </a:solidFill>
                  <a:effectLst/>
                  <a:latin typeface="+mj-lt"/>
                </a:rPr>
                <a:t>Setup Digital Menu &amp; QR Codes</a:t>
              </a:r>
            </a:p>
            <a:p>
              <a:pPr algn="ctr"/>
              <a:r>
                <a:rPr lang="en-IN" sz="1600" b="0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Create your digital menu, upload photos, set prices, generate QR codes</a:t>
              </a:r>
            </a:p>
            <a:p>
              <a:pPr algn="ctr"/>
              <a:r>
                <a:rPr lang="en-IN" sz="6000" b="0" i="0" dirty="0">
                  <a:solidFill>
                    <a:srgbClr val="F5F5F5"/>
                  </a:solidFill>
                  <a:effectLst/>
                  <a:latin typeface="+mj-lt"/>
                </a:rPr>
                <a:t>🚀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93925FC-A8BE-AD51-81B2-4A8959019720}"/>
                </a:ext>
              </a:extLst>
            </p:cNvPr>
            <p:cNvSpPr/>
            <p:nvPr/>
          </p:nvSpPr>
          <p:spPr>
            <a:xfrm>
              <a:off x="1446661" y="2102175"/>
              <a:ext cx="1256730" cy="125673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Day</a:t>
              </a:r>
            </a:p>
            <a:p>
              <a:pPr algn="ctr"/>
              <a:r>
                <a:rPr lang="en-US" sz="28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  <a:endPara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D4B6C41-EB1F-9AE1-3EE1-C9B0E506C088}"/>
              </a:ext>
            </a:extLst>
          </p:cNvPr>
          <p:cNvGrpSpPr/>
          <p:nvPr/>
        </p:nvGrpSpPr>
        <p:grpSpPr>
          <a:xfrm>
            <a:off x="-3926046" y="1920825"/>
            <a:ext cx="3600000" cy="4320000"/>
            <a:chOff x="4296000" y="1920825"/>
            <a:chExt cx="3600000" cy="4320000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AA4233D7-D0BB-0F1F-FE4F-DA5404C4107C}"/>
                </a:ext>
              </a:extLst>
            </p:cNvPr>
            <p:cNvSpPr/>
            <p:nvPr/>
          </p:nvSpPr>
          <p:spPr>
            <a:xfrm>
              <a:off x="4296000" y="1920825"/>
              <a:ext cx="3600000" cy="4320000"/>
            </a:xfrm>
            <a:prstGeom prst="roundRect">
              <a:avLst>
                <a:gd name="adj" fmla="val 8032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r>
                <a:rPr lang="en-US" sz="2000" b="1" i="0" dirty="0">
                  <a:solidFill>
                    <a:srgbClr val="F5F5F5"/>
                  </a:solidFill>
                  <a:effectLst/>
                  <a:latin typeface="+mj-lt"/>
                </a:rPr>
                <a:t>Train Staff &amp; Launch</a:t>
              </a:r>
            </a:p>
            <a:p>
              <a:pPr algn="ctr"/>
              <a:r>
                <a:rPr lang="en-US" sz="1600" b="0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Quick 30-minute training session, place QR codes, go live</a:t>
              </a:r>
            </a:p>
            <a:p>
              <a:pPr algn="ctr"/>
              <a:r>
                <a:rPr lang="en-US" sz="6600" b="0" i="0" dirty="0">
                  <a:solidFill>
                    <a:srgbClr val="F5F5F5"/>
                  </a:solidFill>
                  <a:effectLst/>
                  <a:latin typeface="+mj-lt"/>
                </a:rPr>
                <a:t>👥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87C0412-2784-4EEA-992A-4E4A69C69C17}"/>
                </a:ext>
              </a:extLst>
            </p:cNvPr>
            <p:cNvSpPr/>
            <p:nvPr/>
          </p:nvSpPr>
          <p:spPr>
            <a:xfrm>
              <a:off x="5467635" y="2101750"/>
              <a:ext cx="1256730" cy="125673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Day</a:t>
              </a:r>
            </a:p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2-3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87AC690-9593-326E-623D-B17435478739}"/>
              </a:ext>
            </a:extLst>
          </p:cNvPr>
          <p:cNvGrpSpPr/>
          <p:nvPr/>
        </p:nvGrpSpPr>
        <p:grpSpPr>
          <a:xfrm>
            <a:off x="-3926046" y="1920825"/>
            <a:ext cx="3600000" cy="4320000"/>
            <a:chOff x="8316975" y="1920825"/>
            <a:chExt cx="3600000" cy="4320000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A6A2DD4B-3DC7-18EE-64B8-1A07C8004880}"/>
                </a:ext>
              </a:extLst>
            </p:cNvPr>
            <p:cNvSpPr/>
            <p:nvPr/>
          </p:nvSpPr>
          <p:spPr>
            <a:xfrm>
              <a:off x="8316975" y="1920825"/>
              <a:ext cx="3600000" cy="4320000"/>
            </a:xfrm>
            <a:prstGeom prst="roundRect">
              <a:avLst>
                <a:gd name="adj" fmla="val 7016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US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r>
                <a:rPr lang="en-US" sz="2000" b="1" i="0" dirty="0">
                  <a:solidFill>
                    <a:srgbClr val="F5F5F5"/>
                  </a:solidFill>
                  <a:effectLst/>
                  <a:latin typeface="+mj-lt"/>
                </a:rPr>
                <a:t>Watch Your Profits Soar!</a:t>
              </a:r>
            </a:p>
            <a:p>
              <a:pPr algn="ctr"/>
              <a:r>
                <a:rPr lang="en-US" sz="1600" b="0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Start seeing immediate results, faster orders, happier customers</a:t>
              </a:r>
            </a:p>
            <a:p>
              <a:pPr algn="ctr"/>
              <a:r>
                <a:rPr lang="en-US" sz="6000" b="0" i="0" dirty="0">
                  <a:solidFill>
                    <a:srgbClr val="F5F5F5"/>
                  </a:solidFill>
                  <a:effectLst/>
                  <a:latin typeface="+mj-lt"/>
                </a:rPr>
                <a:t>📈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8C756A6-7AAF-1118-5555-3E9198927CDA}"/>
                </a:ext>
              </a:extLst>
            </p:cNvPr>
            <p:cNvSpPr/>
            <p:nvPr/>
          </p:nvSpPr>
          <p:spPr>
            <a:xfrm>
              <a:off x="9488609" y="2102175"/>
              <a:ext cx="1256730" cy="125673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Day</a:t>
              </a:r>
            </a:p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4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6" name="Arrow: Pentagon 35">
            <a:extLst>
              <a:ext uri="{FF2B5EF4-FFF2-40B4-BE49-F238E27FC236}">
                <a16:creationId xmlns:a16="http://schemas.microsoft.com/office/drawing/2014/main" id="{9DEBEC38-2D64-1C3B-4327-75FF3EB8A036}"/>
              </a:ext>
            </a:extLst>
          </p:cNvPr>
          <p:cNvSpPr/>
          <p:nvPr/>
        </p:nvSpPr>
        <p:spPr>
          <a:xfrm>
            <a:off x="-3926046" y="3848100"/>
            <a:ext cx="420974" cy="666750"/>
          </a:xfrm>
          <a:prstGeom prst="homePlate">
            <a:avLst/>
          </a:prstGeom>
          <a:solidFill>
            <a:srgbClr val="83C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Arrow: Pentagon 36">
            <a:extLst>
              <a:ext uri="{FF2B5EF4-FFF2-40B4-BE49-F238E27FC236}">
                <a16:creationId xmlns:a16="http://schemas.microsoft.com/office/drawing/2014/main" id="{46F1194A-4787-FD77-C822-7E3B9D91BBA1}"/>
              </a:ext>
            </a:extLst>
          </p:cNvPr>
          <p:cNvSpPr/>
          <p:nvPr/>
        </p:nvSpPr>
        <p:spPr>
          <a:xfrm>
            <a:off x="-3926046" y="3848100"/>
            <a:ext cx="420974" cy="666750"/>
          </a:xfrm>
          <a:prstGeom prst="homePlate">
            <a:avLst/>
          </a:prstGeom>
          <a:solidFill>
            <a:srgbClr val="83C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807A134-20D9-70A3-5BB4-95B8EC905E79}"/>
              </a:ext>
            </a:extLst>
          </p:cNvPr>
          <p:cNvGrpSpPr/>
          <p:nvPr/>
        </p:nvGrpSpPr>
        <p:grpSpPr>
          <a:xfrm>
            <a:off x="6489700" y="527928"/>
            <a:ext cx="3492500" cy="2505547"/>
            <a:chOff x="6489700" y="527928"/>
            <a:chExt cx="3492500" cy="2505547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6ED3A2C-4018-4C38-C57E-2B42F0B3B2D8}"/>
                </a:ext>
              </a:extLst>
            </p:cNvPr>
            <p:cNvGrpSpPr/>
            <p:nvPr/>
          </p:nvGrpSpPr>
          <p:grpSpPr>
            <a:xfrm>
              <a:off x="6489700" y="527928"/>
              <a:ext cx="3492500" cy="2505547"/>
              <a:chOff x="6489700" y="527928"/>
              <a:chExt cx="3492500" cy="2505547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77A69AB5-0EE2-C0BB-8EE5-AFB7B276F746}"/>
                  </a:ext>
                </a:extLst>
              </p:cNvPr>
              <p:cNvSpPr/>
              <p:nvPr/>
            </p:nvSpPr>
            <p:spPr>
              <a:xfrm>
                <a:off x="6489700" y="527928"/>
                <a:ext cx="3492500" cy="2505547"/>
              </a:xfrm>
              <a:prstGeom prst="roundRect">
                <a:avLst>
                  <a:gd name="adj" fmla="val 7086"/>
                </a:avLst>
              </a:prstGeom>
              <a:blipFill>
                <a:blip r:embed="rId2"/>
                <a:stretch>
                  <a:fillRect/>
                </a:stretch>
              </a:blipFill>
              <a:ln w="28575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B5CC68F-59EB-3E5A-8917-15A1253748B8}"/>
                  </a:ext>
                </a:extLst>
              </p:cNvPr>
              <p:cNvSpPr/>
              <p:nvPr/>
            </p:nvSpPr>
            <p:spPr>
              <a:xfrm>
                <a:off x="9005826" y="2798297"/>
                <a:ext cx="510076" cy="215444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800" b="1" dirty="0"/>
                  <a:t>Starter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DC39B7A-0F2C-F94C-2667-B2109D1927A2}"/>
                  </a:ext>
                </a:extLst>
              </p:cNvPr>
              <p:cNvSpPr/>
              <p:nvPr/>
            </p:nvSpPr>
            <p:spPr>
              <a:xfrm>
                <a:off x="7865331" y="2798297"/>
                <a:ext cx="774572" cy="215444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800" b="1" dirty="0"/>
                  <a:t>Professional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F25BA52-CA70-6002-12BC-B5C216C9D99F}"/>
                  </a:ext>
                </a:extLst>
              </p:cNvPr>
              <p:cNvSpPr/>
              <p:nvPr/>
            </p:nvSpPr>
            <p:spPr>
              <a:xfrm>
                <a:off x="6988846" y="2793069"/>
                <a:ext cx="611066" cy="215444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800" b="1" dirty="0"/>
                  <a:t>Business</a:t>
                </a:r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84F7E1F-FC15-F9F6-69EB-BD9F55290929}"/>
                </a:ext>
              </a:extLst>
            </p:cNvPr>
            <p:cNvSpPr txBox="1"/>
            <p:nvPr/>
          </p:nvSpPr>
          <p:spPr>
            <a:xfrm>
              <a:off x="7140819" y="1105486"/>
              <a:ext cx="248200" cy="10772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700" dirty="0"/>
                <a:t>45.9%</a:t>
              </a:r>
              <a:endParaRPr lang="en-IN" sz="700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33BAB0-263D-7F1D-C977-E280453EF441}"/>
                </a:ext>
              </a:extLst>
            </p:cNvPr>
            <p:cNvSpPr txBox="1"/>
            <p:nvPr/>
          </p:nvSpPr>
          <p:spPr>
            <a:xfrm>
              <a:off x="8128517" y="1484105"/>
              <a:ext cx="248200" cy="10772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700" dirty="0"/>
                <a:t>34.7</a:t>
              </a:r>
              <a:r>
                <a:rPr lang="en-IN" sz="700" dirty="0"/>
                <a:t>%</a:t>
              </a:r>
              <a:endParaRPr lang="en-US" sz="7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CFD4DB3-7423-FE1D-C2AF-DBCC190B5531}"/>
                </a:ext>
              </a:extLst>
            </p:cNvPr>
            <p:cNvSpPr txBox="1"/>
            <p:nvPr/>
          </p:nvSpPr>
          <p:spPr>
            <a:xfrm>
              <a:off x="9136764" y="1920825"/>
              <a:ext cx="248200" cy="10772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700" dirty="0"/>
                <a:t>21.9</a:t>
              </a:r>
              <a:r>
                <a:rPr lang="en-IN" sz="700" dirty="0"/>
                <a:t>%</a:t>
              </a:r>
              <a:endParaRPr lang="en-US" sz="7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76502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28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CECAB5B-DE71-A0A3-F325-6E617D2F0FF5}"/>
              </a:ext>
            </a:extLst>
          </p:cNvPr>
          <p:cNvSpPr/>
          <p:nvPr/>
        </p:nvSpPr>
        <p:spPr>
          <a:xfrm>
            <a:off x="14634755" y="351953"/>
            <a:ext cx="5714996" cy="2857498"/>
          </a:xfrm>
          <a:prstGeom prst="roundRect">
            <a:avLst>
              <a:gd name="adj" fmla="val 10064"/>
            </a:avLst>
          </a:prstGeom>
          <a:solidFill>
            <a:srgbClr val="262828"/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i="0" dirty="0">
                <a:solidFill>
                  <a:srgbClr val="E68161"/>
                </a:solidFill>
                <a:effectLst/>
              </a:rPr>
              <a:t>Monthly Saving Breakdown</a:t>
            </a:r>
          </a:p>
          <a:p>
            <a:pPr algn="ctr"/>
            <a:endParaRPr lang="en-IN" b="1" dirty="0">
              <a:solidFill>
                <a:srgbClr val="32B8C6"/>
              </a:solidFill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  <a:p>
            <a:pPr algn="ctr"/>
            <a:endParaRPr lang="en-IN" b="1" dirty="0">
              <a:solidFill>
                <a:srgbClr val="32B8C6"/>
              </a:solidFill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  <a:p>
            <a:pPr algn="ctr"/>
            <a:endParaRPr lang="en-IN" b="1" dirty="0">
              <a:solidFill>
                <a:srgbClr val="32B8C6"/>
              </a:solidFill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  <a:p>
            <a:pPr algn="ctr"/>
            <a:endParaRPr lang="en-IN" b="1" i="0" dirty="0">
              <a:solidFill>
                <a:srgbClr val="32B8C6"/>
              </a:solidFill>
              <a:effectLst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31158E3-2823-299F-6234-5FDC47EBD3B8}"/>
              </a:ext>
            </a:extLst>
          </p:cNvPr>
          <p:cNvSpPr/>
          <p:nvPr/>
        </p:nvSpPr>
        <p:spPr>
          <a:xfrm>
            <a:off x="15026179" y="1292175"/>
            <a:ext cx="2340000" cy="810000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₹15,000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Reduced Manual Errors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1350236-BAE9-B84C-FCFD-7FE8984ED9C2}"/>
              </a:ext>
            </a:extLst>
          </p:cNvPr>
          <p:cNvSpPr/>
          <p:nvPr/>
        </p:nvSpPr>
        <p:spPr>
          <a:xfrm>
            <a:off x="17549140" y="1292175"/>
            <a:ext cx="2340000" cy="810000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₹40,000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Lower Staff Costs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2335044-DA58-13AB-AF58-C02AE3005283}"/>
              </a:ext>
            </a:extLst>
          </p:cNvPr>
          <p:cNvSpPr/>
          <p:nvPr/>
        </p:nvSpPr>
        <p:spPr>
          <a:xfrm>
            <a:off x="15026179" y="2223475"/>
            <a:ext cx="2340000" cy="810000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₹10,000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Faster Table Turnover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D8AAB288-9D8C-69AE-B0F9-505ECF9BC795}"/>
              </a:ext>
            </a:extLst>
          </p:cNvPr>
          <p:cNvSpPr/>
          <p:nvPr/>
        </p:nvSpPr>
        <p:spPr>
          <a:xfrm>
            <a:off x="17549140" y="2223475"/>
            <a:ext cx="2340000" cy="810000"/>
          </a:xfrm>
          <a:prstGeom prst="roundRect">
            <a:avLst/>
          </a:prstGeom>
          <a:solidFill>
            <a:srgbClr val="EB9A81">
              <a:alpha val="25098"/>
            </a:srgbClr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32B8C6"/>
                </a:solidFill>
                <a:effectLst/>
                <a:latin typeface="+mj-lt"/>
              </a:rPr>
              <a:t>₹8,000</a:t>
            </a:r>
          </a:p>
          <a:p>
            <a:pPr algn="ctr"/>
            <a:r>
              <a:rPr lang="en-IN" sz="1400" b="0" i="0" dirty="0">
                <a:effectLst/>
                <a:latin typeface="+mj-lt"/>
              </a:rPr>
              <a:t>No Payment Delays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299DAA-DCBD-33B9-0856-6908DE77D59C}"/>
              </a:ext>
            </a:extLst>
          </p:cNvPr>
          <p:cNvGrpSpPr/>
          <p:nvPr/>
        </p:nvGrpSpPr>
        <p:grpSpPr>
          <a:xfrm>
            <a:off x="275026" y="1920825"/>
            <a:ext cx="3600000" cy="4320000"/>
            <a:chOff x="275026" y="1920825"/>
            <a:chExt cx="3600000" cy="4320000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76F7DAA-CAE9-7D1F-AB92-39C9C5AA34CF}"/>
                </a:ext>
              </a:extLst>
            </p:cNvPr>
            <p:cNvSpPr/>
            <p:nvPr/>
          </p:nvSpPr>
          <p:spPr>
            <a:xfrm>
              <a:off x="275026" y="1920825"/>
              <a:ext cx="3600000" cy="4320000"/>
            </a:xfrm>
            <a:prstGeom prst="roundRect">
              <a:avLst>
                <a:gd name="adj" fmla="val 10572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IN" sz="2000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IN" sz="2000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IN" sz="2000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r>
                <a:rPr lang="en-IN" sz="2000" b="1" i="0" dirty="0">
                  <a:solidFill>
                    <a:srgbClr val="F5F5F5"/>
                  </a:solidFill>
                  <a:effectLst/>
                  <a:latin typeface="+mj-lt"/>
                </a:rPr>
                <a:t>Setup Digital Menu &amp; QR Codes</a:t>
              </a:r>
            </a:p>
            <a:p>
              <a:pPr algn="ctr"/>
              <a:r>
                <a:rPr lang="en-IN" sz="1600" b="0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Create your digital menu, upload photos, set prices, generate QR codes</a:t>
              </a:r>
            </a:p>
            <a:p>
              <a:pPr algn="ctr"/>
              <a:r>
                <a:rPr lang="en-IN" sz="6000" b="0" i="0" dirty="0">
                  <a:solidFill>
                    <a:srgbClr val="F5F5F5"/>
                  </a:solidFill>
                  <a:effectLst/>
                  <a:latin typeface="+mj-lt"/>
                </a:rPr>
                <a:t>🚀</a:t>
              </a: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4A57193-2CBF-D52A-2B8F-8CEAA1210C85}"/>
                </a:ext>
              </a:extLst>
            </p:cNvPr>
            <p:cNvSpPr/>
            <p:nvPr/>
          </p:nvSpPr>
          <p:spPr>
            <a:xfrm>
              <a:off x="1446661" y="2102175"/>
              <a:ext cx="1256730" cy="125673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Day</a:t>
              </a:r>
            </a:p>
            <a:p>
              <a:pPr algn="ctr"/>
              <a:r>
                <a:rPr lang="en-US" sz="28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  <a:endPara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7A031A-7FAA-26AC-6FB9-2C3C01098470}"/>
              </a:ext>
            </a:extLst>
          </p:cNvPr>
          <p:cNvGrpSpPr/>
          <p:nvPr/>
        </p:nvGrpSpPr>
        <p:grpSpPr>
          <a:xfrm>
            <a:off x="4296000" y="1920825"/>
            <a:ext cx="3600000" cy="4320000"/>
            <a:chOff x="4296000" y="1920825"/>
            <a:chExt cx="3600000" cy="4320000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745AFCE-670B-F07B-4D87-049EDD6B549F}"/>
                </a:ext>
              </a:extLst>
            </p:cNvPr>
            <p:cNvSpPr/>
            <p:nvPr/>
          </p:nvSpPr>
          <p:spPr>
            <a:xfrm>
              <a:off x="4296000" y="1920825"/>
              <a:ext cx="3600000" cy="4320000"/>
            </a:xfrm>
            <a:prstGeom prst="roundRect">
              <a:avLst>
                <a:gd name="adj" fmla="val 8032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r>
                <a:rPr lang="en-US" sz="2000" b="1" i="0" dirty="0">
                  <a:solidFill>
                    <a:srgbClr val="F5F5F5"/>
                  </a:solidFill>
                  <a:effectLst/>
                  <a:latin typeface="+mj-lt"/>
                </a:rPr>
                <a:t>Train Staff &amp; Launch</a:t>
              </a:r>
            </a:p>
            <a:p>
              <a:pPr algn="ctr"/>
              <a:r>
                <a:rPr lang="en-US" sz="1600" b="0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Quick 30-minute training session, place QR codes, go live</a:t>
              </a:r>
            </a:p>
            <a:p>
              <a:pPr algn="ctr"/>
              <a:r>
                <a:rPr lang="en-US" sz="6600" b="0" i="0" dirty="0">
                  <a:solidFill>
                    <a:srgbClr val="F5F5F5"/>
                  </a:solidFill>
                  <a:effectLst/>
                  <a:latin typeface="+mj-lt"/>
                </a:rPr>
                <a:t>👥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EFFD307-9B24-7F78-FEF9-FDA80F22CD72}"/>
                </a:ext>
              </a:extLst>
            </p:cNvPr>
            <p:cNvSpPr/>
            <p:nvPr/>
          </p:nvSpPr>
          <p:spPr>
            <a:xfrm>
              <a:off x="5467635" y="2101750"/>
              <a:ext cx="1256730" cy="125673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Day</a:t>
              </a:r>
            </a:p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2-3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37DDF72-DA56-14FE-BE7B-1D4C584E4357}"/>
              </a:ext>
            </a:extLst>
          </p:cNvPr>
          <p:cNvGrpSpPr/>
          <p:nvPr/>
        </p:nvGrpSpPr>
        <p:grpSpPr>
          <a:xfrm>
            <a:off x="8316975" y="1920825"/>
            <a:ext cx="3600000" cy="4320000"/>
            <a:chOff x="8316975" y="1920825"/>
            <a:chExt cx="3600000" cy="43200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FE764FD1-5C0A-B265-3B93-DE581528DBE9}"/>
                </a:ext>
              </a:extLst>
            </p:cNvPr>
            <p:cNvSpPr/>
            <p:nvPr/>
          </p:nvSpPr>
          <p:spPr>
            <a:xfrm>
              <a:off x="8316975" y="1920825"/>
              <a:ext cx="3600000" cy="4320000"/>
            </a:xfrm>
            <a:prstGeom prst="roundRect">
              <a:avLst>
                <a:gd name="adj" fmla="val 7016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US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r>
                <a:rPr lang="en-US" sz="2000" b="1" i="0" dirty="0">
                  <a:solidFill>
                    <a:srgbClr val="F5F5F5"/>
                  </a:solidFill>
                  <a:effectLst/>
                  <a:latin typeface="+mj-lt"/>
                </a:rPr>
                <a:t>Watch Your Profits Soar!</a:t>
              </a:r>
            </a:p>
            <a:p>
              <a:pPr algn="ctr"/>
              <a:r>
                <a:rPr lang="en-US" sz="1600" b="0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Start seeing immediate results, faster orders, happier customers</a:t>
              </a:r>
            </a:p>
            <a:p>
              <a:pPr algn="ctr"/>
              <a:r>
                <a:rPr lang="en-US" sz="6000" b="0" i="0" dirty="0">
                  <a:solidFill>
                    <a:srgbClr val="F5F5F5"/>
                  </a:solidFill>
                  <a:effectLst/>
                  <a:latin typeface="+mj-lt"/>
                </a:rPr>
                <a:t>📈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C07FFBD-AA6A-2D04-39FC-8607752E75AB}"/>
                </a:ext>
              </a:extLst>
            </p:cNvPr>
            <p:cNvSpPr/>
            <p:nvPr/>
          </p:nvSpPr>
          <p:spPr>
            <a:xfrm>
              <a:off x="9488609" y="2102175"/>
              <a:ext cx="1256730" cy="125673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Day</a:t>
              </a:r>
            </a:p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4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F9DAE1C-C988-35A0-25A3-09465D9A3284}"/>
              </a:ext>
            </a:extLst>
          </p:cNvPr>
          <p:cNvSpPr/>
          <p:nvPr/>
        </p:nvSpPr>
        <p:spPr>
          <a:xfrm>
            <a:off x="765374" y="449570"/>
            <a:ext cx="106612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i="0" dirty="0">
                <a:solidFill>
                  <a:srgbClr val="F5F5F5"/>
                </a:solidFill>
                <a:effectLst/>
                <a:latin typeface="FKGroteskNeue"/>
              </a:rPr>
              <a:t>Your Journey to Success - Just 4 Days</a:t>
            </a: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ACCE78F2-A03B-4172-C408-410F62B449AE}"/>
              </a:ext>
            </a:extLst>
          </p:cNvPr>
          <p:cNvSpPr/>
          <p:nvPr/>
        </p:nvSpPr>
        <p:spPr>
          <a:xfrm>
            <a:off x="3875026" y="3848100"/>
            <a:ext cx="420974" cy="666750"/>
          </a:xfrm>
          <a:prstGeom prst="homePlate">
            <a:avLst/>
          </a:prstGeom>
          <a:solidFill>
            <a:srgbClr val="83C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76CF2846-E66F-613C-5B37-8DC4152AB51E}"/>
              </a:ext>
            </a:extLst>
          </p:cNvPr>
          <p:cNvSpPr/>
          <p:nvPr/>
        </p:nvSpPr>
        <p:spPr>
          <a:xfrm>
            <a:off x="7896000" y="3848100"/>
            <a:ext cx="420974" cy="666750"/>
          </a:xfrm>
          <a:prstGeom prst="homePlate">
            <a:avLst/>
          </a:prstGeom>
          <a:solidFill>
            <a:srgbClr val="83C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0E9BADD-CDB1-D6FF-AD5C-DFDF76B01E38}"/>
              </a:ext>
            </a:extLst>
          </p:cNvPr>
          <p:cNvSpPr/>
          <p:nvPr/>
        </p:nvSpPr>
        <p:spPr>
          <a:xfrm>
            <a:off x="14626596" y="351953"/>
            <a:ext cx="5714996" cy="2857498"/>
          </a:xfrm>
          <a:prstGeom prst="roundRect">
            <a:avLst>
              <a:gd name="adj" fmla="val 7016"/>
            </a:avLst>
          </a:prstGeom>
          <a:solidFill>
            <a:srgbClr val="262828"/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0" i="0" dirty="0">
              <a:solidFill>
                <a:schemeClr val="bg2">
                  <a:lumMod val="75000"/>
                </a:schemeClr>
              </a:solidFill>
              <a:effectLst/>
              <a:latin typeface="+mj-lt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70D94A2-0DEE-2C2E-DE0E-EAA2BC5138F2}"/>
              </a:ext>
            </a:extLst>
          </p:cNvPr>
          <p:cNvSpPr/>
          <p:nvPr/>
        </p:nvSpPr>
        <p:spPr>
          <a:xfrm>
            <a:off x="14582427" y="3648549"/>
            <a:ext cx="5714996" cy="2857498"/>
          </a:xfrm>
          <a:prstGeom prst="roundRect">
            <a:avLst>
              <a:gd name="adj" fmla="val 8032"/>
            </a:avLst>
          </a:prstGeom>
          <a:solidFill>
            <a:srgbClr val="262828"/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i="0" dirty="0">
                <a:solidFill>
                  <a:schemeClr val="bg2">
                    <a:lumMod val="75000"/>
                  </a:schemeClr>
                </a:solidFill>
                <a:effectLst/>
              </a:rPr>
              <a:t>ROI IN A YEAR!</a:t>
            </a:r>
          </a:p>
          <a:p>
            <a:pPr algn="ctr"/>
            <a:r>
              <a:rPr lang="en-IN" sz="6000" b="1" i="0" dirty="0">
                <a:solidFill>
                  <a:srgbClr val="32B8C6"/>
                </a:solidFill>
                <a:effectLst/>
              </a:rPr>
              <a:t>45.9%</a:t>
            </a:r>
            <a:r>
              <a:rPr lang="en-IN" sz="5400" b="1" i="0" baseline="30000" dirty="0">
                <a:solidFill>
                  <a:schemeClr val="bg2">
                    <a:lumMod val="75000"/>
                  </a:schemeClr>
                </a:solidFill>
                <a:effectLst/>
              </a:rPr>
              <a:t>*</a:t>
            </a:r>
            <a:endParaRPr lang="en-IN" sz="6000" b="1" i="0" baseline="30000" dirty="0">
              <a:solidFill>
                <a:schemeClr val="bg2">
                  <a:lumMod val="75000"/>
                </a:schemeClr>
              </a:solidFill>
              <a:effectLst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7DE1B4E-4334-E666-BFF6-F539D738F509}"/>
              </a:ext>
            </a:extLst>
          </p:cNvPr>
          <p:cNvSpPr/>
          <p:nvPr/>
        </p:nvSpPr>
        <p:spPr>
          <a:xfrm>
            <a:off x="14582427" y="3648549"/>
            <a:ext cx="5714996" cy="2857498"/>
          </a:xfrm>
          <a:prstGeom prst="roundRect">
            <a:avLst>
              <a:gd name="adj" fmla="val 10572"/>
            </a:avLst>
          </a:prstGeom>
          <a:solidFill>
            <a:srgbClr val="262828"/>
          </a:solidFill>
          <a:ln>
            <a:solidFill>
              <a:srgbClr val="E681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</a:rPr>
              <a:t>Turn</a:t>
            </a:r>
          </a:p>
          <a:p>
            <a:pPr algn="ctr"/>
            <a:r>
              <a:rPr lang="en-US" sz="3600" b="1" i="0" dirty="0">
                <a:solidFill>
                  <a:srgbClr val="FF5459"/>
                </a:solidFill>
                <a:effectLst/>
              </a:rPr>
              <a:t>₹2,000</a:t>
            </a:r>
          </a:p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</a:rPr>
              <a:t>into</a:t>
            </a:r>
          </a:p>
          <a:p>
            <a:pPr algn="ctr"/>
            <a:r>
              <a:rPr lang="en-US" sz="3600" b="1" i="0" dirty="0">
                <a:solidFill>
                  <a:srgbClr val="32B8C6"/>
                </a:solidFill>
                <a:effectLst/>
              </a:rPr>
              <a:t>₹73,000+</a:t>
            </a:r>
          </a:p>
          <a:p>
            <a:pPr algn="ctr"/>
            <a:r>
              <a:rPr lang="en-US" sz="2000" b="0" i="0" dirty="0">
                <a:solidFill>
                  <a:schemeClr val="bg2">
                    <a:lumMod val="75000"/>
                  </a:schemeClr>
                </a:solidFill>
                <a:effectLst/>
              </a:rPr>
              <a:t>Monthly Savings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663FDBA-193B-397C-C5E4-F89F4F66C3C3}"/>
              </a:ext>
            </a:extLst>
          </p:cNvPr>
          <p:cNvGrpSpPr/>
          <p:nvPr/>
        </p:nvGrpSpPr>
        <p:grpSpPr>
          <a:xfrm>
            <a:off x="15020296" y="527928"/>
            <a:ext cx="3492500" cy="2505547"/>
            <a:chOff x="6489700" y="527928"/>
            <a:chExt cx="3492500" cy="250554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22DAECA-0C28-6AA5-BF97-BD49E4FB419A}"/>
                </a:ext>
              </a:extLst>
            </p:cNvPr>
            <p:cNvGrpSpPr/>
            <p:nvPr/>
          </p:nvGrpSpPr>
          <p:grpSpPr>
            <a:xfrm>
              <a:off x="6489700" y="527928"/>
              <a:ext cx="3492500" cy="2505547"/>
              <a:chOff x="6489700" y="527928"/>
              <a:chExt cx="3492500" cy="2505547"/>
            </a:xfrm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466ADE66-9A54-728C-CDE8-4E4B0C67D5E0}"/>
                  </a:ext>
                </a:extLst>
              </p:cNvPr>
              <p:cNvSpPr/>
              <p:nvPr/>
            </p:nvSpPr>
            <p:spPr>
              <a:xfrm>
                <a:off x="6489700" y="527928"/>
                <a:ext cx="3492500" cy="2505547"/>
              </a:xfrm>
              <a:prstGeom prst="roundRect">
                <a:avLst>
                  <a:gd name="adj" fmla="val 7086"/>
                </a:avLst>
              </a:prstGeom>
              <a:blipFill>
                <a:blip r:embed="rId2"/>
                <a:stretch>
                  <a:fillRect/>
                </a:stretch>
              </a:blipFill>
              <a:ln w="28575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4A78EB57-DAE6-3F49-4CE1-5975EA7ACC44}"/>
                  </a:ext>
                </a:extLst>
              </p:cNvPr>
              <p:cNvSpPr/>
              <p:nvPr/>
            </p:nvSpPr>
            <p:spPr>
              <a:xfrm>
                <a:off x="9005826" y="2798297"/>
                <a:ext cx="510076" cy="215444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800" b="1" dirty="0"/>
                  <a:t>Starter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FCBB54-3552-332A-5EF9-859B471210CC}"/>
                  </a:ext>
                </a:extLst>
              </p:cNvPr>
              <p:cNvSpPr/>
              <p:nvPr/>
            </p:nvSpPr>
            <p:spPr>
              <a:xfrm>
                <a:off x="7865331" y="2798297"/>
                <a:ext cx="774572" cy="215444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800" b="1" dirty="0"/>
                  <a:t>Professional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D55174F8-D2DB-35D7-C2E9-D6E8A3F25027}"/>
                  </a:ext>
                </a:extLst>
              </p:cNvPr>
              <p:cNvSpPr/>
              <p:nvPr/>
            </p:nvSpPr>
            <p:spPr>
              <a:xfrm>
                <a:off x="6988846" y="2793069"/>
                <a:ext cx="611066" cy="215444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800" b="1" dirty="0"/>
                  <a:t>Business</a:t>
                </a: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D3F5AFB-EF4A-ABF1-D128-05B55FABDCF6}"/>
                </a:ext>
              </a:extLst>
            </p:cNvPr>
            <p:cNvSpPr txBox="1"/>
            <p:nvPr/>
          </p:nvSpPr>
          <p:spPr>
            <a:xfrm>
              <a:off x="7140819" y="1105486"/>
              <a:ext cx="248200" cy="10772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700" dirty="0"/>
                <a:t>45.9%</a:t>
              </a:r>
              <a:endParaRPr lang="en-IN" sz="7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166AA6F-E3D3-6453-ED8C-A5ACF6530092}"/>
                </a:ext>
              </a:extLst>
            </p:cNvPr>
            <p:cNvSpPr txBox="1"/>
            <p:nvPr/>
          </p:nvSpPr>
          <p:spPr>
            <a:xfrm>
              <a:off x="8128517" y="1484105"/>
              <a:ext cx="248200" cy="10772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700" dirty="0"/>
                <a:t>34.7</a:t>
              </a:r>
              <a:r>
                <a:rPr lang="en-IN" sz="700" dirty="0"/>
                <a:t>%</a:t>
              </a:r>
              <a:endParaRPr lang="en-US" sz="7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A14E9CE-68E7-4127-A18B-BD1BAF38971A}"/>
                </a:ext>
              </a:extLst>
            </p:cNvPr>
            <p:cNvSpPr txBox="1"/>
            <p:nvPr/>
          </p:nvSpPr>
          <p:spPr>
            <a:xfrm>
              <a:off x="9136764" y="1920825"/>
              <a:ext cx="248200" cy="107722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700" dirty="0"/>
                <a:t>21.9</a:t>
              </a:r>
              <a:r>
                <a:rPr lang="en-IN" sz="700" dirty="0"/>
                <a:t>%</a:t>
              </a:r>
              <a:endParaRPr lang="en-US" sz="700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2173D64-404C-40A2-36FF-E39D7CB48C7F}"/>
              </a:ext>
            </a:extLst>
          </p:cNvPr>
          <p:cNvGrpSpPr/>
          <p:nvPr/>
        </p:nvGrpSpPr>
        <p:grpSpPr>
          <a:xfrm>
            <a:off x="-3761147" y="1920825"/>
            <a:ext cx="3560127" cy="4320000"/>
            <a:chOff x="275026" y="1920825"/>
            <a:chExt cx="3560127" cy="4320000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1E48CEDB-C80E-CBE8-0350-E321DF560651}"/>
                </a:ext>
              </a:extLst>
            </p:cNvPr>
            <p:cNvSpPr/>
            <p:nvPr/>
          </p:nvSpPr>
          <p:spPr>
            <a:xfrm>
              <a:off x="275026" y="1920825"/>
              <a:ext cx="3560127" cy="4320000"/>
            </a:xfrm>
            <a:prstGeom prst="roundRect">
              <a:avLst>
                <a:gd name="adj" fmla="val 10572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1A75900-AC49-6911-7148-6FF952028BAA}"/>
                </a:ext>
              </a:extLst>
            </p:cNvPr>
            <p:cNvSpPr/>
            <p:nvPr/>
          </p:nvSpPr>
          <p:spPr>
            <a:xfrm>
              <a:off x="582984" y="2449609"/>
              <a:ext cx="2944210" cy="326243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IN" sz="3200" b="1" i="0" dirty="0">
                  <a:solidFill>
                    <a:srgbClr val="F5F5F5"/>
                  </a:solidFill>
                  <a:effectLst/>
                </a:rPr>
                <a:t>Starter</a:t>
              </a:r>
            </a:p>
            <a:p>
              <a:pPr algn="ctr"/>
              <a:endParaRPr lang="en-IN" sz="1400" dirty="0"/>
            </a:p>
            <a:p>
              <a:pPr algn="ctr"/>
              <a:r>
                <a:rPr lang="en-IN" sz="3600" b="1" i="0" dirty="0">
                  <a:solidFill>
                    <a:srgbClr val="32B8C6"/>
                  </a:solidFill>
                  <a:effectLst/>
                  <a:latin typeface="+mj-lt"/>
                </a:rPr>
                <a:t>₹999</a:t>
              </a:r>
              <a:r>
                <a:rPr lang="en-IN" sz="3600" b="1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/month</a:t>
              </a:r>
            </a:p>
            <a:p>
              <a:pPr algn="ctr"/>
              <a:r>
                <a:rPr lang="en-IN" b="0" i="0" dirty="0">
                  <a:solidFill>
                    <a:schemeClr val="bg2">
                      <a:lumMod val="75000"/>
                    </a:schemeClr>
                  </a:solidFill>
                  <a:effectLst/>
                </a:rPr>
                <a:t>Perfect for Small Cafes</a:t>
              </a:r>
            </a:p>
            <a:p>
              <a:endParaRPr lang="en-IN" sz="2000" b="0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Digital QR Menus</a:t>
              </a: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Mobile Ordering</a:t>
              </a: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Email Support</a:t>
              </a:r>
            </a:p>
            <a:p>
              <a:r>
                <a:rPr lang="en-US" sz="2000" b="0" i="0" dirty="0">
                  <a:solidFill>
                    <a:srgbClr val="F5F5F5"/>
                  </a:solidFill>
                  <a:effectLst/>
                  <a:latin typeface="+mj-lt"/>
                </a:rPr>
                <a:t>❌</a:t>
              </a:r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 Analytics Report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DB710D6-2B20-A63A-3ED0-D1333303E6B2}"/>
              </a:ext>
            </a:extLst>
          </p:cNvPr>
          <p:cNvGrpSpPr/>
          <p:nvPr/>
        </p:nvGrpSpPr>
        <p:grpSpPr>
          <a:xfrm>
            <a:off x="-4676645" y="1920825"/>
            <a:ext cx="3525690" cy="4320000"/>
            <a:chOff x="8391285" y="1920825"/>
            <a:chExt cx="3525690" cy="4320000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E1F24A29-97BE-C7A3-11C9-61AE5AAD83BE}"/>
                </a:ext>
              </a:extLst>
            </p:cNvPr>
            <p:cNvSpPr/>
            <p:nvPr/>
          </p:nvSpPr>
          <p:spPr>
            <a:xfrm>
              <a:off x="8391285" y="1920825"/>
              <a:ext cx="3525690" cy="4320000"/>
            </a:xfrm>
            <a:prstGeom prst="roundRect">
              <a:avLst>
                <a:gd name="adj" fmla="val 7016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D27A99E-6D17-7958-56AA-E40BD86482AB}"/>
                </a:ext>
              </a:extLst>
            </p:cNvPr>
            <p:cNvSpPr/>
            <p:nvPr/>
          </p:nvSpPr>
          <p:spPr>
            <a:xfrm>
              <a:off x="8649391" y="2480387"/>
              <a:ext cx="3009478" cy="320087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IN" sz="3200" b="1" i="0" dirty="0">
                  <a:solidFill>
                    <a:srgbClr val="F5F5F5"/>
                  </a:solidFill>
                  <a:effectLst/>
                </a:rPr>
                <a:t>Business</a:t>
              </a:r>
            </a:p>
            <a:p>
              <a:pPr algn="ctr"/>
              <a:endParaRPr lang="en-IN" sz="1400" dirty="0"/>
            </a:p>
            <a:p>
              <a:pPr algn="ctr"/>
              <a:r>
                <a:rPr lang="en-IN" sz="3600" b="1" i="0" dirty="0">
                  <a:solidFill>
                    <a:srgbClr val="32B8C6"/>
                  </a:solidFill>
                  <a:effectLst/>
                  <a:latin typeface="+mj-lt"/>
                </a:rPr>
                <a:t>₹1,999</a:t>
              </a:r>
              <a:r>
                <a:rPr lang="en-IN" sz="3600" b="1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/month</a:t>
              </a:r>
            </a:p>
            <a:p>
              <a:pPr algn="ctr"/>
              <a:r>
                <a:rPr lang="en-IN" b="0" i="0" dirty="0">
                  <a:solidFill>
                    <a:schemeClr val="bg2">
                      <a:lumMod val="75000"/>
                    </a:schemeClr>
                  </a:solidFill>
                  <a:effectLst/>
                </a:rPr>
                <a:t>Perfect for Upscale Business</a:t>
              </a:r>
            </a:p>
            <a:p>
              <a:endParaRPr lang="en-IN" sz="2000" b="0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Everything in Pro</a:t>
              </a: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Payment Processing</a:t>
              </a: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Multi-location</a:t>
              </a: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Dedicated Support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451B2C2-0912-B387-5282-7510432403E6}"/>
              </a:ext>
            </a:extLst>
          </p:cNvPr>
          <p:cNvGrpSpPr/>
          <p:nvPr/>
        </p:nvGrpSpPr>
        <p:grpSpPr>
          <a:xfrm>
            <a:off x="-4676645" y="1728387"/>
            <a:ext cx="4139492" cy="4512438"/>
            <a:chOff x="4043473" y="1728387"/>
            <a:chExt cx="4139492" cy="4512438"/>
          </a:xfrm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23FA98B1-1E77-4F1F-F236-F49DEBCAAFE1}"/>
                </a:ext>
              </a:extLst>
            </p:cNvPr>
            <p:cNvSpPr/>
            <p:nvPr/>
          </p:nvSpPr>
          <p:spPr>
            <a:xfrm>
              <a:off x="4043473" y="1920825"/>
              <a:ext cx="4139492" cy="4320000"/>
            </a:xfrm>
            <a:prstGeom prst="roundRect">
              <a:avLst>
                <a:gd name="adj" fmla="val 8032"/>
              </a:avLst>
            </a:prstGeom>
            <a:solidFill>
              <a:srgbClr val="28284D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970BAB3-E377-494A-4AA1-9F7F891606A2}"/>
                </a:ext>
              </a:extLst>
            </p:cNvPr>
            <p:cNvSpPr/>
            <p:nvPr/>
          </p:nvSpPr>
          <p:spPr>
            <a:xfrm>
              <a:off x="4581515" y="2480387"/>
              <a:ext cx="3063403" cy="34778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IN" sz="3200" b="1" i="0" dirty="0">
                  <a:solidFill>
                    <a:srgbClr val="F5F5F5"/>
                  </a:solidFill>
                  <a:effectLst/>
                </a:rPr>
                <a:t>Professional</a:t>
              </a:r>
            </a:p>
            <a:p>
              <a:pPr algn="ctr"/>
              <a:endParaRPr lang="en-IN" sz="1400" dirty="0"/>
            </a:p>
            <a:p>
              <a:pPr algn="ctr"/>
              <a:r>
                <a:rPr lang="en-IN" sz="3600" b="1" i="0" dirty="0">
                  <a:solidFill>
                    <a:srgbClr val="32B8C6"/>
                  </a:solidFill>
                  <a:effectLst/>
                  <a:latin typeface="+mj-lt"/>
                </a:rPr>
                <a:t>₹1,499</a:t>
              </a:r>
              <a:r>
                <a:rPr lang="en-IN" sz="3600" b="1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/month</a:t>
              </a:r>
            </a:p>
            <a:p>
              <a:pPr algn="ctr"/>
              <a:r>
                <a:rPr lang="en-IN" b="0" i="0" dirty="0">
                  <a:solidFill>
                    <a:schemeClr val="bg2">
                      <a:lumMod val="75000"/>
                    </a:schemeClr>
                  </a:solidFill>
                  <a:effectLst/>
                </a:rPr>
                <a:t>Perfect for Restaurants</a:t>
              </a:r>
            </a:p>
            <a:p>
              <a:endParaRPr lang="en-IN" sz="2000" b="0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</a:t>
              </a: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Everything in Starter</a:t>
              </a:r>
              <a:endPara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5F5F5"/>
                </a:solidFill>
                <a:effectLst/>
                <a:latin typeface="FKGroteskNeue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✅ Customer Management</a:t>
              </a:r>
              <a:endPara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5F5F5"/>
                </a:solidFill>
                <a:effectLst/>
                <a:latin typeface="FKGroteskNeue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✅ Contact Support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⚠️ Basic Analytics</a:t>
              </a:r>
              <a:endPara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5F5F5"/>
                </a:solidFill>
                <a:effectLst/>
                <a:latin typeface="FKGroteskNeue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 </a:t>
              </a:r>
              <a:endParaRPr kumimoji="0" lang="en-US" altLang="en-US" sz="4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B14B0A24-8293-76A7-4D8A-692867D40E47}"/>
                </a:ext>
              </a:extLst>
            </p:cNvPr>
            <p:cNvSpPr/>
            <p:nvPr/>
          </p:nvSpPr>
          <p:spPr>
            <a:xfrm>
              <a:off x="5080000" y="1728387"/>
              <a:ext cx="2032000" cy="377372"/>
            </a:xfrm>
            <a:prstGeom prst="roundRect">
              <a:avLst>
                <a:gd name="adj" fmla="val 43590"/>
              </a:avLst>
            </a:prstGeom>
            <a:solidFill>
              <a:srgbClr val="83CB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MOST POPULAR</a:t>
              </a:r>
              <a:endParaRPr lang="en-IN" sz="16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7264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F9DAE1C-C988-35A0-25A3-09465D9A3284}"/>
              </a:ext>
            </a:extLst>
          </p:cNvPr>
          <p:cNvSpPr/>
          <p:nvPr/>
        </p:nvSpPr>
        <p:spPr>
          <a:xfrm>
            <a:off x="2525567" y="449570"/>
            <a:ext cx="714086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i="0" dirty="0">
                <a:solidFill>
                  <a:srgbClr val="F5F5F5"/>
                </a:solidFill>
                <a:effectLst/>
                <a:latin typeface="+mj-lt"/>
              </a:rPr>
              <a:t>Choose Your Path to Success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8D9E9FE-B741-B4E4-24E7-89D96F2C036E}"/>
              </a:ext>
            </a:extLst>
          </p:cNvPr>
          <p:cNvGrpSpPr/>
          <p:nvPr/>
        </p:nvGrpSpPr>
        <p:grpSpPr>
          <a:xfrm>
            <a:off x="275026" y="1920825"/>
            <a:ext cx="3560127" cy="4320000"/>
            <a:chOff x="275026" y="1920825"/>
            <a:chExt cx="3560127" cy="4320000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76F7DAA-CAE9-7D1F-AB92-39C9C5AA34CF}"/>
                </a:ext>
              </a:extLst>
            </p:cNvPr>
            <p:cNvSpPr/>
            <p:nvPr/>
          </p:nvSpPr>
          <p:spPr>
            <a:xfrm>
              <a:off x="275026" y="1920825"/>
              <a:ext cx="3560127" cy="4320000"/>
            </a:xfrm>
            <a:prstGeom prst="roundRect">
              <a:avLst>
                <a:gd name="adj" fmla="val 10572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16AF7C-5BC4-43DA-BE29-CA24850F62A5}"/>
                </a:ext>
              </a:extLst>
            </p:cNvPr>
            <p:cNvSpPr/>
            <p:nvPr/>
          </p:nvSpPr>
          <p:spPr>
            <a:xfrm>
              <a:off x="582984" y="2449609"/>
              <a:ext cx="2944210" cy="326243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IN" sz="3200" b="1" i="0" dirty="0">
                  <a:solidFill>
                    <a:srgbClr val="F5F5F5"/>
                  </a:solidFill>
                  <a:effectLst/>
                </a:rPr>
                <a:t>Starter</a:t>
              </a:r>
            </a:p>
            <a:p>
              <a:pPr algn="ctr"/>
              <a:endParaRPr lang="en-IN" sz="1400" dirty="0"/>
            </a:p>
            <a:p>
              <a:pPr algn="ctr"/>
              <a:r>
                <a:rPr lang="en-IN" sz="3600" b="1" i="0" dirty="0">
                  <a:solidFill>
                    <a:srgbClr val="32B8C6"/>
                  </a:solidFill>
                  <a:effectLst/>
                  <a:latin typeface="+mj-lt"/>
                </a:rPr>
                <a:t>₹999</a:t>
              </a:r>
              <a:r>
                <a:rPr lang="en-IN" sz="3600" b="1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/month</a:t>
              </a:r>
            </a:p>
            <a:p>
              <a:pPr algn="ctr"/>
              <a:r>
                <a:rPr lang="en-IN" b="0" i="0" dirty="0">
                  <a:solidFill>
                    <a:schemeClr val="bg2">
                      <a:lumMod val="75000"/>
                    </a:schemeClr>
                  </a:solidFill>
                  <a:effectLst/>
                </a:rPr>
                <a:t>Perfect for Small Cafes</a:t>
              </a:r>
            </a:p>
            <a:p>
              <a:endParaRPr lang="en-IN" sz="2000" b="0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Digital QR Menus</a:t>
              </a: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Mobile Ordering</a:t>
              </a: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Email Support</a:t>
              </a:r>
            </a:p>
            <a:p>
              <a:r>
                <a:rPr lang="en-US" sz="2000" b="0" i="0" dirty="0">
                  <a:solidFill>
                    <a:srgbClr val="F5F5F5"/>
                  </a:solidFill>
                  <a:effectLst/>
                  <a:latin typeface="+mj-lt"/>
                </a:rPr>
                <a:t>❌</a:t>
              </a:r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 Analytics Report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BB8BAC7-529B-2DAD-C314-DF82DA816782}"/>
              </a:ext>
            </a:extLst>
          </p:cNvPr>
          <p:cNvGrpSpPr/>
          <p:nvPr/>
        </p:nvGrpSpPr>
        <p:grpSpPr>
          <a:xfrm>
            <a:off x="8391285" y="1920825"/>
            <a:ext cx="3525690" cy="4320000"/>
            <a:chOff x="8391285" y="1920825"/>
            <a:chExt cx="3525690" cy="43200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FE764FD1-5C0A-B265-3B93-DE581528DBE9}"/>
                </a:ext>
              </a:extLst>
            </p:cNvPr>
            <p:cNvSpPr/>
            <p:nvPr/>
          </p:nvSpPr>
          <p:spPr>
            <a:xfrm>
              <a:off x="8391285" y="1920825"/>
              <a:ext cx="3525690" cy="4320000"/>
            </a:xfrm>
            <a:prstGeom prst="roundRect">
              <a:avLst>
                <a:gd name="adj" fmla="val 7016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36CA6BE-3876-4C07-2AE9-1931FC2C008C}"/>
                </a:ext>
              </a:extLst>
            </p:cNvPr>
            <p:cNvSpPr/>
            <p:nvPr/>
          </p:nvSpPr>
          <p:spPr>
            <a:xfrm>
              <a:off x="8649391" y="2480387"/>
              <a:ext cx="3009478" cy="320087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IN" sz="3200" b="1" i="0" dirty="0">
                  <a:solidFill>
                    <a:srgbClr val="F5F5F5"/>
                  </a:solidFill>
                  <a:effectLst/>
                </a:rPr>
                <a:t>Business</a:t>
              </a:r>
            </a:p>
            <a:p>
              <a:pPr algn="ctr"/>
              <a:endParaRPr lang="en-IN" sz="1400" dirty="0"/>
            </a:p>
            <a:p>
              <a:pPr algn="ctr"/>
              <a:r>
                <a:rPr lang="en-IN" sz="3600" b="1" i="0" dirty="0">
                  <a:solidFill>
                    <a:srgbClr val="32B8C6"/>
                  </a:solidFill>
                  <a:effectLst/>
                  <a:latin typeface="+mj-lt"/>
                </a:rPr>
                <a:t>₹1,999</a:t>
              </a:r>
              <a:r>
                <a:rPr lang="en-IN" sz="3600" b="1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/month</a:t>
              </a:r>
            </a:p>
            <a:p>
              <a:pPr algn="ctr"/>
              <a:r>
                <a:rPr lang="en-IN" b="0" i="0" dirty="0">
                  <a:solidFill>
                    <a:schemeClr val="bg2">
                      <a:lumMod val="75000"/>
                    </a:schemeClr>
                  </a:solidFill>
                  <a:effectLst/>
                </a:rPr>
                <a:t>Perfect for Upscale Business</a:t>
              </a:r>
            </a:p>
            <a:p>
              <a:endParaRPr lang="en-IN" sz="2000" b="0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Everything in Pro</a:t>
              </a: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Payment Processing</a:t>
              </a: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Multi-location</a:t>
              </a: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Dedicated Support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D038418-2D1E-9A7A-6F4E-FCCB853C8A58}"/>
              </a:ext>
            </a:extLst>
          </p:cNvPr>
          <p:cNvGrpSpPr/>
          <p:nvPr/>
        </p:nvGrpSpPr>
        <p:grpSpPr>
          <a:xfrm>
            <a:off x="4043473" y="1728387"/>
            <a:ext cx="4139492" cy="4512438"/>
            <a:chOff x="4043473" y="1728387"/>
            <a:chExt cx="4139492" cy="4512438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745AFCE-670B-F07B-4D87-049EDD6B549F}"/>
                </a:ext>
              </a:extLst>
            </p:cNvPr>
            <p:cNvSpPr/>
            <p:nvPr/>
          </p:nvSpPr>
          <p:spPr>
            <a:xfrm>
              <a:off x="4043473" y="1920825"/>
              <a:ext cx="4139492" cy="4320000"/>
            </a:xfrm>
            <a:prstGeom prst="roundRect">
              <a:avLst>
                <a:gd name="adj" fmla="val 8032"/>
              </a:avLst>
            </a:prstGeom>
            <a:solidFill>
              <a:srgbClr val="28284D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3F6C7DD-DC87-C5FC-B772-050779C408AC}"/>
                </a:ext>
              </a:extLst>
            </p:cNvPr>
            <p:cNvSpPr/>
            <p:nvPr/>
          </p:nvSpPr>
          <p:spPr>
            <a:xfrm>
              <a:off x="4581515" y="2480387"/>
              <a:ext cx="3063403" cy="34778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IN" sz="3200" b="1" i="0" dirty="0">
                  <a:solidFill>
                    <a:srgbClr val="F5F5F5"/>
                  </a:solidFill>
                  <a:effectLst/>
                </a:rPr>
                <a:t>Professional</a:t>
              </a:r>
            </a:p>
            <a:p>
              <a:pPr algn="ctr"/>
              <a:endParaRPr lang="en-IN" sz="1400" dirty="0"/>
            </a:p>
            <a:p>
              <a:pPr algn="ctr"/>
              <a:r>
                <a:rPr lang="en-IN" sz="3600" b="1" i="0" dirty="0">
                  <a:solidFill>
                    <a:srgbClr val="32B8C6"/>
                  </a:solidFill>
                  <a:effectLst/>
                  <a:latin typeface="+mj-lt"/>
                </a:rPr>
                <a:t>₹1,499</a:t>
              </a:r>
              <a:r>
                <a:rPr lang="en-IN" sz="3600" b="1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/month</a:t>
              </a:r>
            </a:p>
            <a:p>
              <a:pPr algn="ctr"/>
              <a:r>
                <a:rPr lang="en-IN" b="0" i="0" dirty="0">
                  <a:solidFill>
                    <a:schemeClr val="bg2">
                      <a:lumMod val="75000"/>
                    </a:schemeClr>
                  </a:solidFill>
                  <a:effectLst/>
                </a:rPr>
                <a:t>Perfect for Restaurants</a:t>
              </a:r>
            </a:p>
            <a:p>
              <a:endParaRPr lang="en-IN" sz="2000" b="0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</a:t>
              </a: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Everything in Starter</a:t>
              </a:r>
              <a:endPara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5F5F5"/>
                </a:solidFill>
                <a:effectLst/>
                <a:latin typeface="FKGroteskNeue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✅ Customer Management</a:t>
              </a:r>
              <a:endPara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5F5F5"/>
                </a:solidFill>
                <a:effectLst/>
                <a:latin typeface="FKGroteskNeue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✅ Contact Support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⚠️ Basic Analytics</a:t>
              </a:r>
              <a:endPara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5F5F5"/>
                </a:solidFill>
                <a:effectLst/>
                <a:latin typeface="FKGroteskNeue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 </a:t>
              </a:r>
              <a:endParaRPr kumimoji="0" lang="en-US" altLang="en-US" sz="4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C4722E3-1353-990A-6D73-C15F46CB8A71}"/>
                </a:ext>
              </a:extLst>
            </p:cNvPr>
            <p:cNvSpPr/>
            <p:nvPr/>
          </p:nvSpPr>
          <p:spPr>
            <a:xfrm>
              <a:off x="5080000" y="1728387"/>
              <a:ext cx="2032000" cy="377372"/>
            </a:xfrm>
            <a:prstGeom prst="roundRect">
              <a:avLst>
                <a:gd name="adj" fmla="val 43590"/>
              </a:avLst>
            </a:prstGeom>
            <a:solidFill>
              <a:srgbClr val="83CB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MOST POPULAR</a:t>
              </a:r>
              <a:endParaRPr lang="en-IN" sz="16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15FB7E7-CBD4-2838-2BCC-3D4C0E0A1544}"/>
              </a:ext>
            </a:extLst>
          </p:cNvPr>
          <p:cNvSpPr/>
          <p:nvPr/>
        </p:nvSpPr>
        <p:spPr>
          <a:xfrm>
            <a:off x="1221854" y="-940113"/>
            <a:ext cx="974831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i="0" dirty="0">
                <a:solidFill>
                  <a:srgbClr val="F5F5F5"/>
                </a:solidFill>
                <a:effectLst/>
                <a:latin typeface="+mj-lt"/>
              </a:rPr>
              <a:t>Don’t let Another Day Cost You </a:t>
            </a:r>
            <a:r>
              <a:rPr lang="en-IN" sz="4400" b="1" i="0" dirty="0">
                <a:solidFill>
                  <a:schemeClr val="accent2">
                    <a:lumMod val="75000"/>
                  </a:schemeClr>
                </a:solidFill>
                <a:effectLst/>
                <a:latin typeface="+mj-lt"/>
              </a:rPr>
              <a:t>₹2,200/-</a:t>
            </a:r>
            <a:endParaRPr lang="en-US" sz="4400" b="1" i="0" dirty="0">
              <a:solidFill>
                <a:schemeClr val="accent2">
                  <a:lumMod val="75000"/>
                </a:schemeClr>
              </a:solidFill>
              <a:effectLst/>
              <a:latin typeface="+mj-l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B4A777B-263E-3C0B-A626-1AA944140743}"/>
              </a:ext>
            </a:extLst>
          </p:cNvPr>
          <p:cNvGrpSpPr/>
          <p:nvPr/>
        </p:nvGrpSpPr>
        <p:grpSpPr>
          <a:xfrm>
            <a:off x="12442454" y="1920825"/>
            <a:ext cx="3600000" cy="4320000"/>
            <a:chOff x="275026" y="1920825"/>
            <a:chExt cx="3600000" cy="4320000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9AA93FC2-5EAA-F0BD-CA16-8603CC78EB38}"/>
                </a:ext>
              </a:extLst>
            </p:cNvPr>
            <p:cNvSpPr/>
            <p:nvPr/>
          </p:nvSpPr>
          <p:spPr>
            <a:xfrm>
              <a:off x="275026" y="1920825"/>
              <a:ext cx="3600000" cy="4320000"/>
            </a:xfrm>
            <a:prstGeom prst="roundRect">
              <a:avLst>
                <a:gd name="adj" fmla="val 10572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IN" sz="2000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IN" sz="2000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IN" sz="2000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r>
                <a:rPr lang="en-IN" sz="2000" b="1" i="0" dirty="0">
                  <a:solidFill>
                    <a:srgbClr val="F5F5F5"/>
                  </a:solidFill>
                  <a:effectLst/>
                  <a:latin typeface="+mj-lt"/>
                </a:rPr>
                <a:t>Setup Digital Menu &amp; QR Codes</a:t>
              </a:r>
            </a:p>
            <a:p>
              <a:pPr algn="ctr"/>
              <a:r>
                <a:rPr lang="en-IN" sz="1600" b="0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Create your digital menu, upload photos, set prices, generate QR codes</a:t>
              </a:r>
            </a:p>
            <a:p>
              <a:pPr algn="ctr"/>
              <a:r>
                <a:rPr lang="en-IN" sz="6000" b="0" i="0" dirty="0">
                  <a:solidFill>
                    <a:srgbClr val="F5F5F5"/>
                  </a:solidFill>
                  <a:effectLst/>
                  <a:latin typeface="+mj-lt"/>
                </a:rPr>
                <a:t>🚀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AB2CE04-C856-42D8-A03F-3A6A26732ABA}"/>
                </a:ext>
              </a:extLst>
            </p:cNvPr>
            <p:cNvSpPr/>
            <p:nvPr/>
          </p:nvSpPr>
          <p:spPr>
            <a:xfrm>
              <a:off x="1446661" y="2102175"/>
              <a:ext cx="1256730" cy="125673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Day</a:t>
              </a:r>
            </a:p>
            <a:p>
              <a:pPr algn="ctr"/>
              <a:r>
                <a:rPr lang="en-US" sz="28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  <a:endParaRPr 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5F5CE26-9767-7AA2-AD43-6B72F6CA5222}"/>
              </a:ext>
            </a:extLst>
          </p:cNvPr>
          <p:cNvGrpSpPr/>
          <p:nvPr/>
        </p:nvGrpSpPr>
        <p:grpSpPr>
          <a:xfrm>
            <a:off x="12494221" y="1920825"/>
            <a:ext cx="3600000" cy="4320000"/>
            <a:chOff x="4296000" y="1920825"/>
            <a:chExt cx="3600000" cy="4320000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CB5409D-F5BB-C745-E12C-E0CB631DE599}"/>
                </a:ext>
              </a:extLst>
            </p:cNvPr>
            <p:cNvSpPr/>
            <p:nvPr/>
          </p:nvSpPr>
          <p:spPr>
            <a:xfrm>
              <a:off x="4296000" y="1920825"/>
              <a:ext cx="3600000" cy="4320000"/>
            </a:xfrm>
            <a:prstGeom prst="roundRect">
              <a:avLst>
                <a:gd name="adj" fmla="val 8032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r>
                <a:rPr lang="en-US" sz="2000" b="1" i="0" dirty="0">
                  <a:solidFill>
                    <a:srgbClr val="F5F5F5"/>
                  </a:solidFill>
                  <a:effectLst/>
                  <a:latin typeface="+mj-lt"/>
                </a:rPr>
                <a:t>Train Staff &amp; Launch</a:t>
              </a:r>
            </a:p>
            <a:p>
              <a:pPr algn="ctr"/>
              <a:r>
                <a:rPr lang="en-US" sz="1600" b="0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Quick 30-minute training session, place QR codes, go live</a:t>
              </a:r>
            </a:p>
            <a:p>
              <a:pPr algn="ctr"/>
              <a:r>
                <a:rPr lang="en-US" sz="6600" b="0" i="0" dirty="0">
                  <a:solidFill>
                    <a:srgbClr val="F5F5F5"/>
                  </a:solidFill>
                  <a:effectLst/>
                  <a:latin typeface="+mj-lt"/>
                </a:rPr>
                <a:t>👥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630487C-61A0-3025-A892-D99949A15E06}"/>
                </a:ext>
              </a:extLst>
            </p:cNvPr>
            <p:cNvSpPr/>
            <p:nvPr/>
          </p:nvSpPr>
          <p:spPr>
            <a:xfrm>
              <a:off x="5467635" y="2101750"/>
              <a:ext cx="1256730" cy="125673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Day</a:t>
              </a:r>
            </a:p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2-3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60A42-62CD-BAFC-D9A6-E6980B2E832C}"/>
              </a:ext>
            </a:extLst>
          </p:cNvPr>
          <p:cNvGrpSpPr/>
          <p:nvPr/>
        </p:nvGrpSpPr>
        <p:grpSpPr>
          <a:xfrm>
            <a:off x="12547499" y="1920825"/>
            <a:ext cx="3600000" cy="4320000"/>
            <a:chOff x="8316975" y="1920825"/>
            <a:chExt cx="3600000" cy="4320000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B7996232-3D8C-FB60-92D9-3B520F2C9428}"/>
                </a:ext>
              </a:extLst>
            </p:cNvPr>
            <p:cNvSpPr/>
            <p:nvPr/>
          </p:nvSpPr>
          <p:spPr>
            <a:xfrm>
              <a:off x="8316975" y="1920825"/>
              <a:ext cx="3600000" cy="4320000"/>
            </a:xfrm>
            <a:prstGeom prst="roundRect">
              <a:avLst>
                <a:gd name="adj" fmla="val 7016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endParaRPr lang="en-US" b="1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ctr"/>
              <a:endParaRPr lang="en-US" b="1" dirty="0">
                <a:solidFill>
                  <a:srgbClr val="F5F5F5"/>
                </a:solidFill>
                <a:latin typeface="+mj-lt"/>
              </a:endParaRPr>
            </a:p>
            <a:p>
              <a:pPr algn="ctr"/>
              <a:r>
                <a:rPr lang="en-US" sz="2000" b="1" i="0" dirty="0">
                  <a:solidFill>
                    <a:srgbClr val="F5F5F5"/>
                  </a:solidFill>
                  <a:effectLst/>
                  <a:latin typeface="+mj-lt"/>
                </a:rPr>
                <a:t>Watch Your Profits Soar!</a:t>
              </a:r>
            </a:p>
            <a:p>
              <a:pPr algn="ctr"/>
              <a:r>
                <a:rPr lang="en-US" sz="1600" b="0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Start seeing immediate results, faster orders, happier customers</a:t>
              </a:r>
            </a:p>
            <a:p>
              <a:pPr algn="ctr"/>
              <a:r>
                <a:rPr lang="en-US" sz="6000" b="0" i="0" dirty="0">
                  <a:solidFill>
                    <a:srgbClr val="F5F5F5"/>
                  </a:solidFill>
                  <a:effectLst/>
                  <a:latin typeface="+mj-lt"/>
                </a:rPr>
                <a:t>📈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4C82E8E-136C-8CDC-44CF-B5F02AAD41A3}"/>
                </a:ext>
              </a:extLst>
            </p:cNvPr>
            <p:cNvSpPr/>
            <p:nvPr/>
          </p:nvSpPr>
          <p:spPr>
            <a:xfrm>
              <a:off x="9488609" y="2102175"/>
              <a:ext cx="1256730" cy="125673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Day</a:t>
              </a:r>
            </a:p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4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" name="Arrow: Pentagon 19">
            <a:extLst>
              <a:ext uri="{FF2B5EF4-FFF2-40B4-BE49-F238E27FC236}">
                <a16:creationId xmlns:a16="http://schemas.microsoft.com/office/drawing/2014/main" id="{04D48F2F-B4CE-7567-0B65-9600D2CD266F}"/>
              </a:ext>
            </a:extLst>
          </p:cNvPr>
          <p:cNvSpPr/>
          <p:nvPr/>
        </p:nvSpPr>
        <p:spPr>
          <a:xfrm>
            <a:off x="12626593" y="3848100"/>
            <a:ext cx="420974" cy="666750"/>
          </a:xfrm>
          <a:prstGeom prst="homePlate">
            <a:avLst/>
          </a:prstGeom>
          <a:solidFill>
            <a:srgbClr val="83C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B723C954-A341-F82B-B294-A132D897ED10}"/>
              </a:ext>
            </a:extLst>
          </p:cNvPr>
          <p:cNvSpPr/>
          <p:nvPr/>
        </p:nvSpPr>
        <p:spPr>
          <a:xfrm>
            <a:off x="12547499" y="3848100"/>
            <a:ext cx="420974" cy="666750"/>
          </a:xfrm>
          <a:prstGeom prst="homePlate">
            <a:avLst/>
          </a:prstGeom>
          <a:solidFill>
            <a:srgbClr val="83CB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4D23C47-8740-E21C-E331-56BF51AEADCB}"/>
              </a:ext>
            </a:extLst>
          </p:cNvPr>
          <p:cNvSpPr/>
          <p:nvPr/>
        </p:nvSpPr>
        <p:spPr>
          <a:xfrm>
            <a:off x="1139371" y="-3552179"/>
            <a:ext cx="4368800" cy="3367314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+mj-lt"/>
              </a:rPr>
              <a:t>Every day you wait costs</a:t>
            </a:r>
          </a:p>
          <a:p>
            <a:pPr algn="ctr"/>
            <a:endParaRPr lang="en-US" dirty="0"/>
          </a:p>
          <a:p>
            <a:pPr algn="ctr"/>
            <a:r>
              <a:rPr lang="en-US" sz="5400" b="1" i="0" dirty="0">
                <a:solidFill>
                  <a:srgbClr val="FF5459"/>
                </a:solidFill>
                <a:effectLst/>
                <a:latin typeface="+mj-lt"/>
              </a:rPr>
              <a:t>₹2,200</a:t>
            </a:r>
          </a:p>
          <a:p>
            <a:pPr algn="ctr"/>
            <a:endParaRPr lang="en-US" dirty="0"/>
          </a:p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+mj-lt"/>
              </a:rPr>
              <a:t>in lost profits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F763617A-884C-7838-BEE7-1E3DECF8FCD4}"/>
              </a:ext>
            </a:extLst>
          </p:cNvPr>
          <p:cNvSpPr/>
          <p:nvPr/>
        </p:nvSpPr>
        <p:spPr>
          <a:xfrm>
            <a:off x="6683831" y="-3552179"/>
            <a:ext cx="4368800" cy="3367314"/>
          </a:xfrm>
          <a:prstGeom prst="roundRect">
            <a:avLst/>
          </a:prstGeom>
          <a:solidFill>
            <a:srgbClr val="262828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+mj-lt"/>
              </a:rPr>
              <a:t>Special Offer</a:t>
            </a:r>
          </a:p>
          <a:p>
            <a:pPr algn="ctr"/>
            <a:endParaRPr lang="en-US" sz="300" dirty="0"/>
          </a:p>
          <a:p>
            <a:pPr algn="ctr"/>
            <a:r>
              <a:rPr lang="en-US" sz="2000" b="1" i="0" dirty="0">
                <a:solidFill>
                  <a:srgbClr val="F5F5F5"/>
                </a:solidFill>
                <a:effectLst/>
                <a:latin typeface="+mj-lt"/>
              </a:rPr>
              <a:t>Start Today - First Month</a:t>
            </a:r>
          </a:p>
          <a:p>
            <a:pPr algn="ctr"/>
            <a:endParaRPr lang="en-US" sz="1050" dirty="0"/>
          </a:p>
          <a:p>
            <a:pPr algn="ctr"/>
            <a:r>
              <a:rPr lang="en-US" sz="5400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j-lt"/>
              </a:rPr>
              <a:t>50% OFF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4B51F43-3678-BF8F-DF38-ED5872EC259E}"/>
              </a:ext>
            </a:extLst>
          </p:cNvPr>
          <p:cNvSpPr/>
          <p:nvPr/>
        </p:nvSpPr>
        <p:spPr>
          <a:xfrm>
            <a:off x="2834409" y="6984827"/>
            <a:ext cx="6523183" cy="924551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CLAIM YOUR 50% DISCOUNT NOW!</a:t>
            </a:r>
            <a:endParaRPr lang="en-IN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097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F9DAE1C-C988-35A0-25A3-09465D9A3284}"/>
              </a:ext>
            </a:extLst>
          </p:cNvPr>
          <p:cNvSpPr/>
          <p:nvPr/>
        </p:nvSpPr>
        <p:spPr>
          <a:xfrm>
            <a:off x="2525567" y="-891905"/>
            <a:ext cx="714086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i="0" dirty="0">
                <a:solidFill>
                  <a:srgbClr val="F5F5F5"/>
                </a:solidFill>
                <a:effectLst/>
                <a:latin typeface="+mj-lt"/>
              </a:rPr>
              <a:t>Choose Your Path to Success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5FB7E7-CBD4-2838-2BCC-3D4C0E0A1544}"/>
              </a:ext>
            </a:extLst>
          </p:cNvPr>
          <p:cNvSpPr/>
          <p:nvPr/>
        </p:nvSpPr>
        <p:spPr>
          <a:xfrm>
            <a:off x="1648797" y="457496"/>
            <a:ext cx="889442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i="0" dirty="0">
                <a:solidFill>
                  <a:srgbClr val="F5F5F5"/>
                </a:solidFill>
                <a:effectLst/>
                <a:latin typeface="+mj-lt"/>
              </a:rPr>
              <a:t>Don’t let Another Day Cost You </a:t>
            </a:r>
            <a:r>
              <a:rPr lang="en-IN" sz="4000" b="1" i="0" dirty="0">
                <a:solidFill>
                  <a:srgbClr val="FF5459"/>
                </a:solidFill>
                <a:effectLst/>
                <a:latin typeface="+mj-lt"/>
              </a:rPr>
              <a:t>₹2,200/-</a:t>
            </a:r>
            <a:endParaRPr lang="en-US" sz="4000" b="1" i="0" dirty="0">
              <a:solidFill>
                <a:srgbClr val="FF5459"/>
              </a:solidFill>
              <a:effectLst/>
              <a:latin typeface="+mj-lt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E679997-9075-60E7-87FC-8EF61DCC0069}"/>
              </a:ext>
            </a:extLst>
          </p:cNvPr>
          <p:cNvGrpSpPr/>
          <p:nvPr/>
        </p:nvGrpSpPr>
        <p:grpSpPr>
          <a:xfrm>
            <a:off x="-4433025" y="1745343"/>
            <a:ext cx="3560127" cy="4320000"/>
            <a:chOff x="275026" y="1920825"/>
            <a:chExt cx="3560127" cy="4320000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0DC28BE3-9CC9-C7B5-240C-4B2C4E7AAE49}"/>
                </a:ext>
              </a:extLst>
            </p:cNvPr>
            <p:cNvSpPr/>
            <p:nvPr/>
          </p:nvSpPr>
          <p:spPr>
            <a:xfrm>
              <a:off x="275026" y="1920825"/>
              <a:ext cx="3560127" cy="4320000"/>
            </a:xfrm>
            <a:prstGeom prst="roundRect">
              <a:avLst>
                <a:gd name="adj" fmla="val 10572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E075353-FC9C-7619-641F-0198CCE377BC}"/>
                </a:ext>
              </a:extLst>
            </p:cNvPr>
            <p:cNvSpPr/>
            <p:nvPr/>
          </p:nvSpPr>
          <p:spPr>
            <a:xfrm>
              <a:off x="582984" y="2449609"/>
              <a:ext cx="2944210" cy="326243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IN" sz="3200" b="1" i="0" dirty="0">
                  <a:solidFill>
                    <a:srgbClr val="F5F5F5"/>
                  </a:solidFill>
                  <a:effectLst/>
                </a:rPr>
                <a:t>Starter</a:t>
              </a:r>
            </a:p>
            <a:p>
              <a:pPr algn="ctr"/>
              <a:endParaRPr lang="en-IN" sz="1400" dirty="0"/>
            </a:p>
            <a:p>
              <a:pPr algn="ctr"/>
              <a:r>
                <a:rPr lang="en-IN" sz="3600" b="1" i="0" dirty="0">
                  <a:solidFill>
                    <a:srgbClr val="32B8C6"/>
                  </a:solidFill>
                  <a:effectLst/>
                  <a:latin typeface="+mj-lt"/>
                </a:rPr>
                <a:t>₹999</a:t>
              </a:r>
              <a:r>
                <a:rPr lang="en-IN" sz="3600" b="1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/month</a:t>
              </a:r>
            </a:p>
            <a:p>
              <a:pPr algn="ctr"/>
              <a:r>
                <a:rPr lang="en-IN" b="0" i="0" dirty="0">
                  <a:solidFill>
                    <a:schemeClr val="bg2">
                      <a:lumMod val="75000"/>
                    </a:schemeClr>
                  </a:solidFill>
                  <a:effectLst/>
                </a:rPr>
                <a:t>Perfect for Small Cafes</a:t>
              </a:r>
            </a:p>
            <a:p>
              <a:endParaRPr lang="en-IN" sz="2000" b="0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Digital QR Menus</a:t>
              </a: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Mobile Ordering</a:t>
              </a: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Email Support</a:t>
              </a:r>
            </a:p>
            <a:p>
              <a:r>
                <a:rPr lang="en-US" sz="2000" b="0" i="0" dirty="0">
                  <a:solidFill>
                    <a:srgbClr val="F5F5F5"/>
                  </a:solidFill>
                  <a:effectLst/>
                  <a:latin typeface="+mj-lt"/>
                </a:rPr>
                <a:t>❌</a:t>
              </a:r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 Analytics Report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8EA570A-B356-D592-8CE0-C1AAEB621B24}"/>
              </a:ext>
            </a:extLst>
          </p:cNvPr>
          <p:cNvGrpSpPr/>
          <p:nvPr/>
        </p:nvGrpSpPr>
        <p:grpSpPr>
          <a:xfrm>
            <a:off x="-4433025" y="1745343"/>
            <a:ext cx="3525690" cy="4320000"/>
            <a:chOff x="8391285" y="1920825"/>
            <a:chExt cx="3525690" cy="4320000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BBC45D19-4D32-4F1F-EFE9-C82C45D88609}"/>
                </a:ext>
              </a:extLst>
            </p:cNvPr>
            <p:cNvSpPr/>
            <p:nvPr/>
          </p:nvSpPr>
          <p:spPr>
            <a:xfrm>
              <a:off x="8391285" y="1920825"/>
              <a:ext cx="3525690" cy="4320000"/>
            </a:xfrm>
            <a:prstGeom prst="roundRect">
              <a:avLst>
                <a:gd name="adj" fmla="val 7016"/>
              </a:avLst>
            </a:prstGeom>
            <a:solidFill>
              <a:srgbClr val="262828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63DD1EF-EC5D-FFBF-64E1-383B861D9C01}"/>
                </a:ext>
              </a:extLst>
            </p:cNvPr>
            <p:cNvSpPr/>
            <p:nvPr/>
          </p:nvSpPr>
          <p:spPr>
            <a:xfrm>
              <a:off x="8649391" y="2480387"/>
              <a:ext cx="3009478" cy="320087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IN" sz="3200" b="1" i="0" dirty="0">
                  <a:solidFill>
                    <a:srgbClr val="F5F5F5"/>
                  </a:solidFill>
                  <a:effectLst/>
                </a:rPr>
                <a:t>Business</a:t>
              </a:r>
            </a:p>
            <a:p>
              <a:pPr algn="ctr"/>
              <a:endParaRPr lang="en-IN" sz="1400" dirty="0"/>
            </a:p>
            <a:p>
              <a:pPr algn="ctr"/>
              <a:r>
                <a:rPr lang="en-IN" sz="3600" b="1" i="0" dirty="0">
                  <a:solidFill>
                    <a:srgbClr val="32B8C6"/>
                  </a:solidFill>
                  <a:effectLst/>
                  <a:latin typeface="+mj-lt"/>
                </a:rPr>
                <a:t>₹1,999</a:t>
              </a:r>
              <a:r>
                <a:rPr lang="en-IN" sz="3600" b="1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/month</a:t>
              </a:r>
            </a:p>
            <a:p>
              <a:pPr algn="ctr"/>
              <a:r>
                <a:rPr lang="en-IN" b="0" i="0" dirty="0">
                  <a:solidFill>
                    <a:schemeClr val="bg2">
                      <a:lumMod val="75000"/>
                    </a:schemeClr>
                  </a:solidFill>
                  <a:effectLst/>
                </a:rPr>
                <a:t>Perfect for Upscale Business</a:t>
              </a:r>
            </a:p>
            <a:p>
              <a:endParaRPr lang="en-IN" sz="2000" b="0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Everything in Pro</a:t>
              </a: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Payment Processing</a:t>
              </a: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Multi-location</a:t>
              </a:r>
            </a:p>
            <a:p>
              <a:pPr algn="l"/>
              <a:r>
                <a:rPr lang="en-US" sz="2000" b="0" i="0" dirty="0">
                  <a:solidFill>
                    <a:srgbClr val="F5F5F5"/>
                  </a:solidFill>
                  <a:effectLst/>
                  <a:latin typeface="FKGroteskNeue"/>
                </a:rPr>
                <a:t>✅ Dedicated Support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BCEFF46-B552-DA23-2F32-AA79A26C50B3}"/>
              </a:ext>
            </a:extLst>
          </p:cNvPr>
          <p:cNvGrpSpPr/>
          <p:nvPr/>
        </p:nvGrpSpPr>
        <p:grpSpPr>
          <a:xfrm>
            <a:off x="-4433025" y="1552905"/>
            <a:ext cx="4139492" cy="4512438"/>
            <a:chOff x="4043473" y="1728387"/>
            <a:chExt cx="4139492" cy="4512438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E5FE18A5-705C-03A6-2A15-FEB261C3F24C}"/>
                </a:ext>
              </a:extLst>
            </p:cNvPr>
            <p:cNvSpPr/>
            <p:nvPr/>
          </p:nvSpPr>
          <p:spPr>
            <a:xfrm>
              <a:off x="4043473" y="1920825"/>
              <a:ext cx="4139492" cy="4320000"/>
            </a:xfrm>
            <a:prstGeom prst="roundRect">
              <a:avLst>
                <a:gd name="adj" fmla="val 8032"/>
              </a:avLst>
            </a:prstGeom>
            <a:solidFill>
              <a:srgbClr val="28284D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4DD0A38-FDF0-B362-0982-231314FD7190}"/>
                </a:ext>
              </a:extLst>
            </p:cNvPr>
            <p:cNvSpPr/>
            <p:nvPr/>
          </p:nvSpPr>
          <p:spPr>
            <a:xfrm>
              <a:off x="4581515" y="2480387"/>
              <a:ext cx="3063403" cy="34778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IN" sz="3200" b="1" i="0" dirty="0">
                  <a:solidFill>
                    <a:srgbClr val="F5F5F5"/>
                  </a:solidFill>
                  <a:effectLst/>
                </a:rPr>
                <a:t>Professional</a:t>
              </a:r>
            </a:p>
            <a:p>
              <a:pPr algn="ctr"/>
              <a:endParaRPr lang="en-IN" sz="1400" dirty="0"/>
            </a:p>
            <a:p>
              <a:pPr algn="ctr"/>
              <a:r>
                <a:rPr lang="en-IN" sz="3600" b="1" i="0" dirty="0">
                  <a:solidFill>
                    <a:srgbClr val="32B8C6"/>
                  </a:solidFill>
                  <a:effectLst/>
                  <a:latin typeface="+mj-lt"/>
                </a:rPr>
                <a:t>₹1,499</a:t>
              </a:r>
              <a:r>
                <a:rPr lang="en-IN" sz="3600" b="1" i="0" dirty="0">
                  <a:solidFill>
                    <a:schemeClr val="bg2">
                      <a:lumMod val="75000"/>
                    </a:schemeClr>
                  </a:solidFill>
                  <a:effectLst/>
                  <a:latin typeface="+mj-lt"/>
                </a:rPr>
                <a:t>/month</a:t>
              </a:r>
            </a:p>
            <a:p>
              <a:pPr algn="ctr"/>
              <a:r>
                <a:rPr lang="en-IN" b="0" i="0" dirty="0">
                  <a:solidFill>
                    <a:schemeClr val="bg2">
                      <a:lumMod val="75000"/>
                    </a:schemeClr>
                  </a:solidFill>
                  <a:effectLst/>
                </a:rPr>
                <a:t>Perfect for Restaurants</a:t>
              </a:r>
            </a:p>
            <a:p>
              <a:endParaRPr lang="en-IN" sz="2000" b="0" i="0" dirty="0">
                <a:solidFill>
                  <a:srgbClr val="F5F5F5"/>
                </a:solidFill>
                <a:effectLst/>
                <a:latin typeface="+mj-lt"/>
              </a:endParaRPr>
            </a:p>
            <a:p>
              <a:r>
                <a:rPr lang="en-IN" sz="2000" b="0" i="0" dirty="0">
                  <a:solidFill>
                    <a:srgbClr val="F5F5F5"/>
                  </a:solidFill>
                  <a:effectLst/>
                  <a:latin typeface="+mj-lt"/>
                </a:rPr>
                <a:t>✅ </a:t>
              </a: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Everything in Starter</a:t>
              </a:r>
              <a:endPara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5F5F5"/>
                </a:solidFill>
                <a:effectLst/>
                <a:latin typeface="FKGroteskNeue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✅ Customer Management</a:t>
              </a:r>
              <a:endPara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5F5F5"/>
                </a:solidFill>
                <a:effectLst/>
                <a:latin typeface="FKGroteskNeue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✅ Contact Support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⚠️ Basic Analytics</a:t>
              </a:r>
              <a:endPara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5F5F5"/>
                </a:solidFill>
                <a:effectLst/>
                <a:latin typeface="FKGroteskNeue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rgbClr val="F5F5F5"/>
                  </a:solidFill>
                  <a:effectLst/>
                  <a:latin typeface="FKGroteskNeue"/>
                </a:rPr>
                <a:t> </a:t>
              </a:r>
              <a:endParaRPr kumimoji="0" lang="en-US" altLang="en-US" sz="4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19320088-2E31-DC6A-2A36-68FAF0092666}"/>
                </a:ext>
              </a:extLst>
            </p:cNvPr>
            <p:cNvSpPr/>
            <p:nvPr/>
          </p:nvSpPr>
          <p:spPr>
            <a:xfrm>
              <a:off x="5080000" y="1728387"/>
              <a:ext cx="2032000" cy="377372"/>
            </a:xfrm>
            <a:prstGeom prst="roundRect">
              <a:avLst>
                <a:gd name="adj" fmla="val 43590"/>
              </a:avLst>
            </a:prstGeom>
            <a:solidFill>
              <a:srgbClr val="83CB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MOST POPULAR</a:t>
              </a:r>
              <a:endParaRPr lang="en-IN" sz="16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D120E9F-70AF-E61E-FA0D-245AFBC069E4}"/>
              </a:ext>
            </a:extLst>
          </p:cNvPr>
          <p:cNvSpPr/>
          <p:nvPr/>
        </p:nvSpPr>
        <p:spPr>
          <a:xfrm>
            <a:off x="6683831" y="1745343"/>
            <a:ext cx="4368800" cy="3367314"/>
          </a:xfrm>
          <a:prstGeom prst="roundRect">
            <a:avLst/>
          </a:prstGeom>
          <a:solidFill>
            <a:srgbClr val="262828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+mj-lt"/>
              </a:rPr>
              <a:t>Special Offer</a:t>
            </a:r>
          </a:p>
          <a:p>
            <a:pPr algn="ctr"/>
            <a:endParaRPr lang="en-US" sz="300" dirty="0"/>
          </a:p>
          <a:p>
            <a:pPr algn="ctr"/>
            <a:r>
              <a:rPr lang="en-US" sz="2000" b="1" i="0" dirty="0">
                <a:solidFill>
                  <a:srgbClr val="F5F5F5"/>
                </a:solidFill>
                <a:effectLst/>
                <a:latin typeface="+mj-lt"/>
              </a:rPr>
              <a:t>Start Today - First Month</a:t>
            </a:r>
          </a:p>
          <a:p>
            <a:pPr algn="ctr"/>
            <a:endParaRPr lang="en-US" sz="1050" dirty="0"/>
          </a:p>
          <a:p>
            <a:pPr algn="ctr"/>
            <a:r>
              <a:rPr lang="en-US" sz="5400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j-lt"/>
              </a:rPr>
              <a:t>50% OFF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5B0A24E-67A2-F153-6FEF-1C7E9A6D96B5}"/>
              </a:ext>
            </a:extLst>
          </p:cNvPr>
          <p:cNvSpPr/>
          <p:nvPr/>
        </p:nvSpPr>
        <p:spPr>
          <a:xfrm>
            <a:off x="2834409" y="5575282"/>
            <a:ext cx="6523183" cy="924551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CLAIM YOUR 50% DISCOUNT NOW!</a:t>
            </a:r>
            <a:endParaRPr lang="en-IN" sz="2800" b="1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AF65A64-00B5-286E-2C79-2F7E600E4BCF}"/>
              </a:ext>
            </a:extLst>
          </p:cNvPr>
          <p:cNvSpPr/>
          <p:nvPr/>
        </p:nvSpPr>
        <p:spPr>
          <a:xfrm>
            <a:off x="1139371" y="1745343"/>
            <a:ext cx="4368800" cy="3367314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+mj-lt"/>
              </a:rPr>
              <a:t>Every day you wait costs</a:t>
            </a:r>
          </a:p>
          <a:p>
            <a:pPr algn="ctr"/>
            <a:endParaRPr lang="en-US" dirty="0"/>
          </a:p>
          <a:p>
            <a:pPr algn="ctr"/>
            <a:r>
              <a:rPr lang="en-US" sz="5400" b="1" i="0" dirty="0">
                <a:solidFill>
                  <a:srgbClr val="FF5459"/>
                </a:solidFill>
                <a:effectLst/>
                <a:latin typeface="+mj-lt"/>
              </a:rPr>
              <a:t>₹2,200</a:t>
            </a:r>
          </a:p>
          <a:p>
            <a:pPr algn="ctr"/>
            <a:endParaRPr lang="en-US" dirty="0"/>
          </a:p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+mj-lt"/>
              </a:rPr>
              <a:t>in lost profits</a:t>
            </a:r>
          </a:p>
        </p:txBody>
      </p:sp>
    </p:spTree>
    <p:extLst>
      <p:ext uri="{BB962C8B-B14F-4D97-AF65-F5344CB8AC3E}">
        <p14:creationId xmlns:p14="http://schemas.microsoft.com/office/powerpoint/2010/main" val="3824802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4107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15FB7E7-CBD4-2838-2BCC-3D4C0E0A1544}"/>
              </a:ext>
            </a:extLst>
          </p:cNvPr>
          <p:cNvSpPr/>
          <p:nvPr/>
        </p:nvSpPr>
        <p:spPr>
          <a:xfrm>
            <a:off x="1648797" y="-1039743"/>
            <a:ext cx="889442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i="0" dirty="0">
                <a:solidFill>
                  <a:srgbClr val="F5F5F5"/>
                </a:solidFill>
                <a:effectLst/>
                <a:latin typeface="+mj-lt"/>
              </a:rPr>
              <a:t>Don’t let Another Day Cost You </a:t>
            </a:r>
            <a:r>
              <a:rPr lang="en-IN" sz="4000" b="1" i="0" dirty="0">
                <a:solidFill>
                  <a:srgbClr val="FF5459"/>
                </a:solidFill>
                <a:effectLst/>
                <a:latin typeface="+mj-lt"/>
              </a:rPr>
              <a:t>₹2,200/-</a:t>
            </a:r>
            <a:endParaRPr lang="en-US" sz="4000" b="1" i="0" dirty="0">
              <a:solidFill>
                <a:srgbClr val="FF5459"/>
              </a:solidFill>
              <a:effectLst/>
              <a:latin typeface="+mj-lt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AF65A64-00B5-286E-2C79-2F7E600E4BCF}"/>
              </a:ext>
            </a:extLst>
          </p:cNvPr>
          <p:cNvSpPr/>
          <p:nvPr/>
        </p:nvSpPr>
        <p:spPr>
          <a:xfrm>
            <a:off x="1139371" y="7326993"/>
            <a:ext cx="4368800" cy="3367314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+mj-lt"/>
              </a:rPr>
              <a:t>Every day you wait costs</a:t>
            </a:r>
          </a:p>
          <a:p>
            <a:pPr algn="ctr"/>
            <a:endParaRPr lang="en-US" dirty="0"/>
          </a:p>
          <a:p>
            <a:pPr algn="ctr"/>
            <a:r>
              <a:rPr lang="en-US" sz="5400" b="1" i="0" dirty="0">
                <a:solidFill>
                  <a:srgbClr val="FF5459"/>
                </a:solidFill>
                <a:effectLst/>
                <a:latin typeface="+mj-lt"/>
              </a:rPr>
              <a:t>₹2,200</a:t>
            </a:r>
          </a:p>
          <a:p>
            <a:pPr algn="ctr"/>
            <a:endParaRPr lang="en-US" dirty="0"/>
          </a:p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+mj-lt"/>
              </a:rPr>
              <a:t>in lost profits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D120E9F-70AF-E61E-FA0D-245AFBC069E4}"/>
              </a:ext>
            </a:extLst>
          </p:cNvPr>
          <p:cNvSpPr/>
          <p:nvPr/>
        </p:nvSpPr>
        <p:spPr>
          <a:xfrm>
            <a:off x="6683831" y="7326993"/>
            <a:ext cx="4368800" cy="3367314"/>
          </a:xfrm>
          <a:prstGeom prst="roundRect">
            <a:avLst/>
          </a:prstGeom>
          <a:solidFill>
            <a:srgbClr val="262828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+mj-lt"/>
              </a:rPr>
              <a:t>Special Offer</a:t>
            </a:r>
          </a:p>
          <a:p>
            <a:pPr algn="ctr"/>
            <a:endParaRPr lang="en-US" sz="300" dirty="0"/>
          </a:p>
          <a:p>
            <a:pPr algn="ctr"/>
            <a:r>
              <a:rPr lang="en-US" sz="2000" b="1" i="0" dirty="0">
                <a:solidFill>
                  <a:srgbClr val="F5F5F5"/>
                </a:solidFill>
                <a:effectLst/>
                <a:latin typeface="+mj-lt"/>
              </a:rPr>
              <a:t>Start Today - First Month</a:t>
            </a:r>
          </a:p>
          <a:p>
            <a:pPr algn="ctr"/>
            <a:endParaRPr lang="en-US" sz="1050" dirty="0"/>
          </a:p>
          <a:p>
            <a:pPr algn="ctr"/>
            <a:r>
              <a:rPr lang="en-US" sz="5400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j-lt"/>
              </a:rPr>
              <a:t>50% OFF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5B0A24E-67A2-F153-6FEF-1C7E9A6D96B5}"/>
              </a:ext>
            </a:extLst>
          </p:cNvPr>
          <p:cNvSpPr/>
          <p:nvPr/>
        </p:nvSpPr>
        <p:spPr>
          <a:xfrm>
            <a:off x="2834409" y="10694307"/>
            <a:ext cx="6523183" cy="924551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CLAIM YOUR 50% DISCOUNT NOW!</a:t>
            </a:r>
            <a:endParaRPr lang="en-IN" sz="2800" b="1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25364B5-B41E-747D-B40F-1C61A065CD0B}"/>
              </a:ext>
            </a:extLst>
          </p:cNvPr>
          <p:cNvSpPr/>
          <p:nvPr/>
        </p:nvSpPr>
        <p:spPr>
          <a:xfrm>
            <a:off x="6096000" y="635002"/>
            <a:ext cx="5627538" cy="5627538"/>
          </a:xfrm>
          <a:prstGeom prst="roundRect">
            <a:avLst>
              <a:gd name="adj" fmla="val 7086"/>
            </a:avLst>
          </a:prstGeom>
          <a:blipFill>
            <a:blip r:embed="rId2"/>
            <a:stretch>
              <a:fillRect/>
            </a:stretch>
          </a:blip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900B00B-1455-038E-D796-C6FDD440F8EA}"/>
              </a:ext>
            </a:extLst>
          </p:cNvPr>
          <p:cNvSpPr/>
          <p:nvPr/>
        </p:nvSpPr>
        <p:spPr>
          <a:xfrm>
            <a:off x="857250" y="635002"/>
            <a:ext cx="4650921" cy="5627538"/>
          </a:xfrm>
          <a:prstGeom prst="roundRect">
            <a:avLst/>
          </a:prstGeom>
          <a:solidFill>
            <a:srgbClr val="262828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r>
              <a:rPr lang="en-US" sz="2800" b="1" i="1" dirty="0">
                <a:solidFill>
                  <a:srgbClr val="00B0F0"/>
                </a:solidFill>
                <a:effectLst/>
                <a:latin typeface="+mj-lt"/>
              </a:rPr>
              <a:t>"Best decision I ever made for my restaurant. Revenue up 18% in just one month!"</a:t>
            </a:r>
            <a:endParaRPr lang="en-IN" sz="2800" b="1" dirty="0">
              <a:solidFill>
                <a:srgbClr val="00B0F0"/>
              </a:solidFill>
              <a:latin typeface="+mj-lt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7CAEFF-8A5E-9991-9861-EF9F5B0F77C6}"/>
              </a:ext>
            </a:extLst>
          </p:cNvPr>
          <p:cNvGrpSpPr/>
          <p:nvPr/>
        </p:nvGrpSpPr>
        <p:grpSpPr>
          <a:xfrm>
            <a:off x="1957240" y="1242410"/>
            <a:ext cx="2450940" cy="2491390"/>
            <a:chOff x="1648797" y="1066800"/>
            <a:chExt cx="2957316" cy="3033110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8ACFE554-CDF1-1BE6-630B-2DA556FF919A}"/>
                </a:ext>
              </a:extLst>
            </p:cNvPr>
            <p:cNvSpPr/>
            <p:nvPr/>
          </p:nvSpPr>
          <p:spPr>
            <a:xfrm>
              <a:off x="1648797" y="1066800"/>
              <a:ext cx="2957316" cy="303311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8" name="Picture 17" descr="Restaurant Menu Maker">
              <a:extLst>
                <a:ext uri="{FF2B5EF4-FFF2-40B4-BE49-F238E27FC236}">
                  <a16:creationId xmlns:a16="http://schemas.microsoft.com/office/drawing/2014/main" id="{9C860059-C504-298C-0A76-05FD70BB8DE4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517" t="11291" r="14515" b="12366"/>
            <a:stretch/>
          </p:blipFill>
          <p:spPr>
            <a:xfrm>
              <a:off x="1803190" y="1158766"/>
              <a:ext cx="2648530" cy="2849178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47DE9D5-E773-F715-91C2-9BC10290F9D0}"/>
              </a:ext>
            </a:extLst>
          </p:cNvPr>
          <p:cNvSpPr/>
          <p:nvPr/>
        </p:nvSpPr>
        <p:spPr>
          <a:xfrm>
            <a:off x="12634452" y="1694444"/>
            <a:ext cx="5406472" cy="350865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0"/>
                <a:solidFill>
                  <a:schemeClr val="bg1">
                    <a:lumMod val="65000"/>
                  </a:schemeClr>
                </a:solidFill>
              </a:rPr>
              <a:t>Small Help</a:t>
            </a:r>
          </a:p>
          <a:p>
            <a:pPr algn="ctr"/>
            <a:r>
              <a:rPr lang="en-US" sz="6600" b="1" cap="none" spc="0" dirty="0">
                <a:ln w="0"/>
                <a:solidFill>
                  <a:schemeClr val="bg1">
                    <a:lumMod val="65000"/>
                  </a:schemeClr>
                </a:solidFill>
              </a:rPr>
              <a:t>Big Business</a:t>
            </a:r>
          </a:p>
          <a:p>
            <a:pPr algn="r"/>
            <a:endParaRPr lang="en-US" sz="6600" b="1" dirty="0">
              <a:ln w="0"/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en-US" sz="2400" b="1" dirty="0">
                <a:ln w="0"/>
                <a:solidFill>
                  <a:schemeClr val="bg1">
                    <a:lumMod val="65000"/>
                  </a:schemeClr>
                </a:solidFill>
              </a:rPr>
              <a:t>By Kartikey Baghel</a:t>
            </a:r>
          </a:p>
        </p:txBody>
      </p:sp>
    </p:spTree>
    <p:extLst>
      <p:ext uri="{BB962C8B-B14F-4D97-AF65-F5344CB8AC3E}">
        <p14:creationId xmlns:p14="http://schemas.microsoft.com/office/powerpoint/2010/main" val="2200725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4107">
            <a:alpha val="3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25364B5-B41E-747D-B40F-1C61A065CD0B}"/>
              </a:ext>
            </a:extLst>
          </p:cNvPr>
          <p:cNvSpPr/>
          <p:nvPr/>
        </p:nvSpPr>
        <p:spPr>
          <a:xfrm>
            <a:off x="13352207" y="635002"/>
            <a:ext cx="5627538" cy="5627538"/>
          </a:xfrm>
          <a:prstGeom prst="roundRect">
            <a:avLst>
              <a:gd name="adj" fmla="val 7086"/>
            </a:avLst>
          </a:prstGeom>
          <a:blipFill>
            <a:blip r:embed="rId2"/>
            <a:stretch>
              <a:fillRect/>
            </a:stretch>
          </a:blip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900B00B-1455-038E-D796-C6FDD440F8EA}"/>
              </a:ext>
            </a:extLst>
          </p:cNvPr>
          <p:cNvSpPr/>
          <p:nvPr/>
        </p:nvSpPr>
        <p:spPr>
          <a:xfrm>
            <a:off x="-442451" y="-2151095"/>
            <a:ext cx="13391535" cy="16203537"/>
          </a:xfrm>
          <a:prstGeom prst="roundRect">
            <a:avLst/>
          </a:prstGeom>
          <a:solidFill>
            <a:srgbClr val="262828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endParaRPr lang="en-US" sz="2800" b="1" i="1" dirty="0">
              <a:solidFill>
                <a:srgbClr val="00B0F0"/>
              </a:solidFill>
              <a:effectLst/>
              <a:latin typeface="+mj-lt"/>
            </a:endParaRPr>
          </a:p>
          <a:p>
            <a:pPr algn="ctr"/>
            <a:r>
              <a:rPr lang="en-US" sz="2800" b="1" i="1" dirty="0">
                <a:solidFill>
                  <a:srgbClr val="00B0F0"/>
                </a:solidFill>
                <a:effectLst/>
                <a:latin typeface="+mj-lt"/>
              </a:rPr>
              <a:t>"Best decision I ever made for my restaurant. Revenue up 18% in just one month!"</a:t>
            </a:r>
            <a:endParaRPr lang="en-IN" sz="2800" b="1" dirty="0">
              <a:solidFill>
                <a:srgbClr val="00B0F0"/>
              </a:solidFill>
              <a:latin typeface="+mj-lt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7CAEFF-8A5E-9991-9861-EF9F5B0F77C6}"/>
              </a:ext>
            </a:extLst>
          </p:cNvPr>
          <p:cNvGrpSpPr/>
          <p:nvPr/>
        </p:nvGrpSpPr>
        <p:grpSpPr>
          <a:xfrm>
            <a:off x="1078590" y="1076632"/>
            <a:ext cx="4628350" cy="4704736"/>
            <a:chOff x="1648797" y="1066800"/>
            <a:chExt cx="2957316" cy="3033110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8ACFE554-CDF1-1BE6-630B-2DA556FF919A}"/>
                </a:ext>
              </a:extLst>
            </p:cNvPr>
            <p:cNvSpPr/>
            <p:nvPr/>
          </p:nvSpPr>
          <p:spPr>
            <a:xfrm>
              <a:off x="1648797" y="1066800"/>
              <a:ext cx="2957316" cy="303311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18" name="Picture 17" descr="Restaurant Menu Maker">
              <a:extLst>
                <a:ext uri="{FF2B5EF4-FFF2-40B4-BE49-F238E27FC236}">
                  <a16:creationId xmlns:a16="http://schemas.microsoft.com/office/drawing/2014/main" id="{9C860059-C504-298C-0A76-05FD70BB8DE4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517" t="11291" r="14515" b="12366"/>
            <a:stretch/>
          </p:blipFill>
          <p:spPr>
            <a:xfrm>
              <a:off x="1803190" y="1158766"/>
              <a:ext cx="2648530" cy="2849178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07D2F244-E8D3-D4F3-FC62-6005392A0798}"/>
              </a:ext>
            </a:extLst>
          </p:cNvPr>
          <p:cNvSpPr/>
          <p:nvPr/>
        </p:nvSpPr>
        <p:spPr>
          <a:xfrm>
            <a:off x="6785528" y="2367171"/>
            <a:ext cx="5406472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0"/>
                <a:solidFill>
                  <a:schemeClr val="bg1">
                    <a:lumMod val="65000"/>
                  </a:schemeClr>
                </a:solidFill>
              </a:rPr>
              <a:t>Small Help</a:t>
            </a:r>
          </a:p>
          <a:p>
            <a:pPr algn="ctr"/>
            <a:r>
              <a:rPr lang="en-US" sz="6600" b="1" cap="none" spc="0" dirty="0">
                <a:ln w="0"/>
                <a:solidFill>
                  <a:schemeClr val="bg1">
                    <a:lumMod val="65000"/>
                  </a:schemeClr>
                </a:solidFill>
              </a:rPr>
              <a:t>Big Business</a:t>
            </a:r>
          </a:p>
        </p:txBody>
      </p:sp>
    </p:spTree>
    <p:extLst>
      <p:ext uri="{BB962C8B-B14F-4D97-AF65-F5344CB8AC3E}">
        <p14:creationId xmlns:p14="http://schemas.microsoft.com/office/powerpoint/2010/main" val="1594305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62121"/>
            </a:gs>
            <a:gs pos="100000">
              <a:srgbClr val="1F283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B0FD73-10F2-AB7D-09D1-3FF92D32B979}"/>
              </a:ext>
            </a:extLst>
          </p:cNvPr>
          <p:cNvSpPr/>
          <p:nvPr/>
        </p:nvSpPr>
        <p:spPr>
          <a:xfrm>
            <a:off x="2312528" y="384155"/>
            <a:ext cx="75669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5400" b="1" i="0" dirty="0">
                <a:solidFill>
                  <a:srgbClr val="F5F5F5"/>
                </a:solidFill>
                <a:effectLst/>
                <a:latin typeface="+mj-lt"/>
              </a:rPr>
              <a:t>Is Your Restaurant Losing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EA9F6C-20EE-E2BD-CD34-B6CAED3FAA27}"/>
              </a:ext>
            </a:extLst>
          </p:cNvPr>
          <p:cNvSpPr/>
          <p:nvPr/>
        </p:nvSpPr>
        <p:spPr>
          <a:xfrm>
            <a:off x="6095999" y="1851660"/>
            <a:ext cx="4328161" cy="1257300"/>
          </a:xfrm>
          <a:prstGeom prst="roundRect">
            <a:avLst/>
          </a:prstGeom>
          <a:solidFill>
            <a:srgbClr val="262828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₹65,000/-</a:t>
            </a:r>
            <a:endParaRPr lang="en-IN" sz="5400" dirty="0">
              <a:latin typeface="Constantia" panose="02030602050306030303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C3B2799-0691-75DE-81DF-149D300CC2C1}"/>
              </a:ext>
            </a:extLst>
          </p:cNvPr>
          <p:cNvSpPr/>
          <p:nvPr/>
        </p:nvSpPr>
        <p:spPr>
          <a:xfrm>
            <a:off x="1013462" y="1760220"/>
            <a:ext cx="3817620" cy="3817620"/>
          </a:xfrm>
          <a:prstGeom prst="roundRect">
            <a:avLst>
              <a:gd name="adj" fmla="val 7086"/>
            </a:avLst>
          </a:prstGeom>
          <a:blipFill>
            <a:blip r:embed="rId2"/>
            <a:stretch>
              <a:fillRect/>
            </a:stretch>
          </a:blipFill>
          <a:ln w="28575">
            <a:solidFill>
              <a:srgbClr val="EF603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CA0FBF-8DB6-2B5E-8C65-2B529531BA1F}"/>
              </a:ext>
            </a:extLst>
          </p:cNvPr>
          <p:cNvSpPr/>
          <p:nvPr/>
        </p:nvSpPr>
        <p:spPr>
          <a:xfrm>
            <a:off x="5274165" y="5116175"/>
            <a:ext cx="597182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i="0" dirty="0">
                <a:solidFill>
                  <a:srgbClr val="FF5459"/>
                </a:solidFill>
                <a:effectLst/>
              </a:rPr>
              <a:t>Hidden problems are killing your profits...</a:t>
            </a:r>
            <a:endParaRPr lang="en-IN" sz="2400" b="1" i="0" dirty="0">
              <a:solidFill>
                <a:srgbClr val="F5F5F5"/>
              </a:solidFill>
              <a:effectLst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6B0102-7199-586D-38C4-D74823405929}"/>
              </a:ext>
            </a:extLst>
          </p:cNvPr>
          <p:cNvSpPr/>
          <p:nvPr/>
        </p:nvSpPr>
        <p:spPr>
          <a:xfrm>
            <a:off x="6686410" y="3343126"/>
            <a:ext cx="314733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4000" b="1" i="0" dirty="0">
                <a:solidFill>
                  <a:srgbClr val="F5F5F5"/>
                </a:solidFill>
                <a:effectLst/>
                <a:latin typeface="Aptos Display" panose="020B0004020202020204" pitchFamily="34" charset="0"/>
              </a:rPr>
              <a:t>Every Month?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CFA3740-8287-F4C9-36B2-C24A7F5BBC70}"/>
              </a:ext>
            </a:extLst>
          </p:cNvPr>
          <p:cNvSpPr/>
          <p:nvPr/>
        </p:nvSpPr>
        <p:spPr>
          <a:xfrm>
            <a:off x="6654992" y="5577840"/>
            <a:ext cx="321017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b="1" i="0" dirty="0">
                <a:solidFill>
                  <a:srgbClr val="32B8C6"/>
                </a:solidFill>
                <a:effectLst/>
              </a:rPr>
              <a:t>but there's a solution!</a:t>
            </a:r>
            <a:endParaRPr lang="en-IN" sz="2400" b="1" i="0" dirty="0">
              <a:solidFill>
                <a:srgbClr val="F5F5F5"/>
              </a:solidFill>
              <a:effectLst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3C770DB-C8B7-41D5-748D-04268FA51869}"/>
              </a:ext>
            </a:extLst>
          </p:cNvPr>
          <p:cNvSpPr/>
          <p:nvPr/>
        </p:nvSpPr>
        <p:spPr>
          <a:xfrm>
            <a:off x="7963966" y="7984681"/>
            <a:ext cx="2834143" cy="876391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₹15,000/month</a:t>
            </a:r>
          </a:p>
          <a:p>
            <a:pPr algn="ctr"/>
            <a:r>
              <a:rPr lang="en-US" b="0" i="0" dirty="0">
                <a:effectLst/>
              </a:rPr>
              <a:t>Manual orders costing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42583A4-4FF5-3636-552D-4F99A76FCEBB}"/>
              </a:ext>
            </a:extLst>
          </p:cNvPr>
          <p:cNvSpPr/>
          <p:nvPr/>
        </p:nvSpPr>
        <p:spPr>
          <a:xfrm>
            <a:off x="7963966" y="6983311"/>
            <a:ext cx="2834142" cy="876391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₹20,000/month</a:t>
            </a:r>
          </a:p>
          <a:p>
            <a:pPr algn="ctr"/>
            <a:r>
              <a:rPr lang="en-US" b="0" i="0" dirty="0">
                <a:effectLst/>
              </a:rPr>
              <a:t>Poor experience losing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245BCF2-051A-B40E-3D09-D04AB1919453}"/>
              </a:ext>
            </a:extLst>
          </p:cNvPr>
          <p:cNvSpPr/>
          <p:nvPr/>
        </p:nvSpPr>
        <p:spPr>
          <a:xfrm>
            <a:off x="7963966" y="8986051"/>
            <a:ext cx="2834142" cy="876391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₹30,000/month</a:t>
            </a:r>
          </a:p>
          <a:p>
            <a:pPr algn="ctr"/>
            <a:r>
              <a:rPr lang="en-US" sz="2000" b="0" i="0" dirty="0">
                <a:effectLst/>
              </a:rPr>
              <a:t>Staff overhead wasting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360DD71-9FFA-6D1B-AA9D-AD1293D5C9F5}"/>
              </a:ext>
            </a:extLst>
          </p:cNvPr>
          <p:cNvSpPr/>
          <p:nvPr/>
        </p:nvSpPr>
        <p:spPr>
          <a:xfrm>
            <a:off x="12369800" y="2128204"/>
            <a:ext cx="4969875" cy="1229996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i="0" dirty="0">
                <a:solidFill>
                  <a:srgbClr val="F5F5F5"/>
                </a:solidFill>
                <a:effectLst/>
              </a:rPr>
              <a:t>Total Annual Loss:</a:t>
            </a:r>
          </a:p>
          <a:p>
            <a:pPr algn="ctr"/>
            <a:r>
              <a:rPr lang="en-IN" sz="2800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₹7,80,000!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A4B4085-3215-A778-C323-9F8D52DE48A3}"/>
              </a:ext>
            </a:extLst>
          </p:cNvPr>
          <p:cNvSpPr/>
          <p:nvPr/>
        </p:nvSpPr>
        <p:spPr>
          <a:xfrm>
            <a:off x="-9820198" y="389235"/>
            <a:ext cx="969207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i="0" dirty="0">
                <a:solidFill>
                  <a:srgbClr val="F5F5F5"/>
                </a:solidFill>
                <a:effectLst/>
                <a:latin typeface="+mj-lt"/>
              </a:rPr>
              <a:t>What's Really Happening in Your Restaurant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E018563-5BD5-F15B-2A95-E0DD38ACAA0F}"/>
              </a:ext>
            </a:extLst>
          </p:cNvPr>
          <p:cNvGrpSpPr/>
          <p:nvPr/>
        </p:nvGrpSpPr>
        <p:grpSpPr>
          <a:xfrm>
            <a:off x="-6340175" y="1760220"/>
            <a:ext cx="5972810" cy="4366776"/>
            <a:chOff x="299421" y="1855604"/>
            <a:chExt cx="5972810" cy="4366776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EB6C508-A503-4312-2140-18696FBEA4A4}"/>
                </a:ext>
              </a:extLst>
            </p:cNvPr>
            <p:cNvGrpSpPr/>
            <p:nvPr/>
          </p:nvGrpSpPr>
          <p:grpSpPr>
            <a:xfrm>
              <a:off x="299421" y="1855604"/>
              <a:ext cx="5972810" cy="4366776"/>
              <a:chOff x="597536" y="1855604"/>
              <a:chExt cx="5040630" cy="3146792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6718EE89-9E1F-48DD-8404-92C9E8FC443C}"/>
                  </a:ext>
                </a:extLst>
              </p:cNvPr>
              <p:cNvGrpSpPr/>
              <p:nvPr/>
            </p:nvGrpSpPr>
            <p:grpSpPr>
              <a:xfrm>
                <a:off x="597536" y="1855604"/>
                <a:ext cx="5040630" cy="3146792"/>
                <a:chOff x="597536" y="1855604"/>
                <a:chExt cx="5040630" cy="3146792"/>
              </a:xfrm>
            </p:grpSpPr>
            <p:sp>
              <p:nvSpPr>
                <p:cNvPr id="23" name="Rectangle: Rounded Corners 22">
                  <a:extLst>
                    <a:ext uri="{FF2B5EF4-FFF2-40B4-BE49-F238E27FC236}">
                      <a16:creationId xmlns:a16="http://schemas.microsoft.com/office/drawing/2014/main" id="{DB3DFFB6-9FD7-1E9B-718A-AE355592316D}"/>
                    </a:ext>
                  </a:extLst>
                </p:cNvPr>
                <p:cNvSpPr/>
                <p:nvPr/>
              </p:nvSpPr>
              <p:spPr>
                <a:xfrm>
                  <a:off x="597536" y="1855604"/>
                  <a:ext cx="5040630" cy="3146792"/>
                </a:xfrm>
                <a:prstGeom prst="roundRect">
                  <a:avLst>
                    <a:gd name="adj" fmla="val 7086"/>
                  </a:avLst>
                </a:prstGeom>
                <a:blipFill>
                  <a:blip r:embed="rId3"/>
                  <a:stretch>
                    <a:fillRect t="-16601" r="-4535" b="1"/>
                  </a:stretch>
                </a:blip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9B8A66AC-90AA-9A1F-594C-6400B99F4AEB}"/>
                    </a:ext>
                  </a:extLst>
                </p:cNvPr>
                <p:cNvSpPr/>
                <p:nvPr/>
              </p:nvSpPr>
              <p:spPr>
                <a:xfrm>
                  <a:off x="1764220" y="2007144"/>
                  <a:ext cx="2495170" cy="276999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en-US" sz="1200" b="0" cap="none" spc="0" dirty="0">
                      <a:ln w="0"/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Hidden Costs Killing Your Business</a:t>
                  </a:r>
                </a:p>
              </p:txBody>
            </p:sp>
          </p:grp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2DA2DC4-3BAE-52A5-A1E4-F526DE0A560B}"/>
                  </a:ext>
                </a:extLst>
              </p:cNvPr>
              <p:cNvSpPr/>
              <p:nvPr/>
            </p:nvSpPr>
            <p:spPr>
              <a:xfrm rot="18864568">
                <a:off x="4524375" y="4505325"/>
                <a:ext cx="50006" cy="54769"/>
              </a:xfrm>
              <a:prstGeom prst="rect">
                <a:avLst/>
              </a:prstGeom>
              <a:solidFill>
                <a:srgbClr val="F3F3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B389893-69D3-BD5F-3FFB-2FB493463ED9}"/>
                </a:ext>
              </a:extLst>
            </p:cNvPr>
            <p:cNvSpPr/>
            <p:nvPr/>
          </p:nvSpPr>
          <p:spPr>
            <a:xfrm rot="18872577">
              <a:off x="5081588" y="5523107"/>
              <a:ext cx="71109" cy="94986"/>
            </a:xfrm>
            <a:prstGeom prst="rect">
              <a:avLst/>
            </a:prstGeom>
            <a:solidFill>
              <a:srgbClr val="F3F3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B909E04-2E2E-95A2-DAB7-D4C810A93455}"/>
              </a:ext>
            </a:extLst>
          </p:cNvPr>
          <p:cNvSpPr/>
          <p:nvPr/>
        </p:nvSpPr>
        <p:spPr>
          <a:xfrm>
            <a:off x="3110086" y="7145603"/>
            <a:ext cx="5971828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just"/>
            <a:r>
              <a:rPr lang="en-US" sz="4000" b="1" dirty="0">
                <a:ln w="0"/>
                <a:solidFill>
                  <a:schemeClr val="bg1">
                    <a:lumMod val="65000"/>
                  </a:schemeClr>
                </a:solidFill>
              </a:rPr>
              <a:t>A Small Presentation of Restaurants Menu Maker</a:t>
            </a:r>
          </a:p>
          <a:p>
            <a:pPr algn="just"/>
            <a:endParaRPr lang="en-US" sz="4000" b="1" dirty="0">
              <a:ln w="0"/>
              <a:solidFill>
                <a:schemeClr val="bg1">
                  <a:lumMod val="65000"/>
                </a:schemeClr>
              </a:solidFill>
            </a:endParaRPr>
          </a:p>
          <a:p>
            <a:pPr algn="just"/>
            <a:r>
              <a:rPr lang="en-US" sz="4000" b="1" dirty="0">
                <a:ln w="0"/>
                <a:solidFill>
                  <a:schemeClr val="bg1">
                    <a:lumMod val="65000"/>
                  </a:schemeClr>
                </a:solidFill>
              </a:rPr>
              <a:t>By Kartikey Baghel</a:t>
            </a:r>
          </a:p>
        </p:txBody>
      </p:sp>
    </p:spTree>
    <p:extLst>
      <p:ext uri="{BB962C8B-B14F-4D97-AF65-F5344CB8AC3E}">
        <p14:creationId xmlns:p14="http://schemas.microsoft.com/office/powerpoint/2010/main" val="3764014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613939"/>
            </a:gs>
            <a:gs pos="99000">
              <a:srgbClr val="4C2D2D"/>
            </a:gs>
            <a:gs pos="65000">
              <a:srgbClr val="3E2626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0EABF0-7298-495F-7E11-A91357383919}"/>
              </a:ext>
            </a:extLst>
          </p:cNvPr>
          <p:cNvSpPr/>
          <p:nvPr/>
        </p:nvSpPr>
        <p:spPr>
          <a:xfrm>
            <a:off x="1249961" y="389235"/>
            <a:ext cx="969207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i="0" dirty="0">
                <a:solidFill>
                  <a:srgbClr val="F5F5F5"/>
                </a:solidFill>
                <a:effectLst/>
                <a:latin typeface="+mj-lt"/>
              </a:rPr>
              <a:t>What's Really Happening in Your Restaurant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F94FEE-0965-E618-792F-C50B906C7C67}"/>
              </a:ext>
            </a:extLst>
          </p:cNvPr>
          <p:cNvSpPr/>
          <p:nvPr/>
        </p:nvSpPr>
        <p:spPr>
          <a:xfrm>
            <a:off x="2594976" y="1097121"/>
            <a:ext cx="700204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i="0" dirty="0">
                <a:solidFill>
                  <a:srgbClr val="FF5459"/>
                </a:solidFill>
                <a:effectLst/>
                <a:latin typeface="FKGroteskNeue"/>
              </a:rPr>
              <a:t>8 Silent Profit Killers Destroying Your Business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7E03253-FA4D-3883-B9DA-10FE548B82F7}"/>
              </a:ext>
            </a:extLst>
          </p:cNvPr>
          <p:cNvSpPr/>
          <p:nvPr/>
        </p:nvSpPr>
        <p:spPr>
          <a:xfrm>
            <a:off x="9031832" y="4581015"/>
            <a:ext cx="2834143" cy="876391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₹15,000/month</a:t>
            </a:r>
          </a:p>
          <a:p>
            <a:pPr algn="ctr"/>
            <a:r>
              <a:rPr lang="en-US" b="0" i="0" dirty="0">
                <a:effectLst/>
              </a:rPr>
              <a:t>Manual orders costing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404946E-844A-E8E6-A4BF-900A8AFB2B0A}"/>
              </a:ext>
            </a:extLst>
          </p:cNvPr>
          <p:cNvSpPr/>
          <p:nvPr/>
        </p:nvSpPr>
        <p:spPr>
          <a:xfrm>
            <a:off x="6896100" y="3579645"/>
            <a:ext cx="2834142" cy="876391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₹20,000/month</a:t>
            </a:r>
          </a:p>
          <a:p>
            <a:pPr algn="ctr"/>
            <a:r>
              <a:rPr lang="en-US" b="0" i="0" dirty="0">
                <a:effectLst/>
              </a:rPr>
              <a:t>Poor experience losing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C77B94F-3E65-F696-5698-5F081E7C3B7F}"/>
              </a:ext>
            </a:extLst>
          </p:cNvPr>
          <p:cNvSpPr/>
          <p:nvPr/>
        </p:nvSpPr>
        <p:spPr>
          <a:xfrm>
            <a:off x="6896100" y="5582385"/>
            <a:ext cx="2834142" cy="876391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₹30,000/month</a:t>
            </a:r>
          </a:p>
          <a:p>
            <a:pPr algn="ctr"/>
            <a:r>
              <a:rPr lang="en-US" sz="2000" b="0" i="0" dirty="0">
                <a:effectLst/>
              </a:rPr>
              <a:t>Staff overhead wasting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CB058A1-9ADC-C5DE-2190-41A8F3B7735B}"/>
              </a:ext>
            </a:extLst>
          </p:cNvPr>
          <p:cNvSpPr/>
          <p:nvPr/>
        </p:nvSpPr>
        <p:spPr>
          <a:xfrm>
            <a:off x="6896100" y="2203130"/>
            <a:ext cx="4969875" cy="1229996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i="0" dirty="0">
                <a:solidFill>
                  <a:srgbClr val="F5F5F5"/>
                </a:solidFill>
                <a:effectLst/>
              </a:rPr>
              <a:t>Total Annual Loss:</a:t>
            </a:r>
          </a:p>
          <a:p>
            <a:pPr algn="ctr"/>
            <a:r>
              <a:rPr lang="en-IN" sz="2800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₹7,80,000!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B63A182-EF76-3744-933E-FCA2273D2B1B}"/>
              </a:ext>
            </a:extLst>
          </p:cNvPr>
          <p:cNvSpPr/>
          <p:nvPr/>
        </p:nvSpPr>
        <p:spPr>
          <a:xfrm>
            <a:off x="6095999" y="-2298538"/>
            <a:ext cx="4328161" cy="1257300"/>
          </a:xfrm>
          <a:prstGeom prst="roundRect">
            <a:avLst/>
          </a:prstGeom>
          <a:solidFill>
            <a:srgbClr val="262828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₹65,000/-</a:t>
            </a:r>
            <a:endParaRPr lang="en-IN" sz="5400" dirty="0">
              <a:latin typeface="Constantia" panose="02030602050306030303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0B42AE-51C6-16DB-49AC-A797E4BC986D}"/>
              </a:ext>
            </a:extLst>
          </p:cNvPr>
          <p:cNvSpPr/>
          <p:nvPr/>
        </p:nvSpPr>
        <p:spPr>
          <a:xfrm>
            <a:off x="2312528" y="-1087099"/>
            <a:ext cx="75669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5400" b="1" i="0" dirty="0">
                <a:solidFill>
                  <a:srgbClr val="F5F5F5"/>
                </a:solidFill>
                <a:effectLst/>
                <a:latin typeface="+mj-lt"/>
              </a:rPr>
              <a:t>Is Your Restaurant Losing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D49353B-8466-A0C8-003A-AB716B5B6B0F}"/>
              </a:ext>
            </a:extLst>
          </p:cNvPr>
          <p:cNvGrpSpPr/>
          <p:nvPr/>
        </p:nvGrpSpPr>
        <p:grpSpPr>
          <a:xfrm>
            <a:off x="-4558253" y="3563789"/>
            <a:ext cx="4177410" cy="1080000"/>
            <a:chOff x="299226" y="2476499"/>
            <a:chExt cx="4050000" cy="1194301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1F642B61-F4B2-89E3-F1A6-699E1837D2CB}"/>
                </a:ext>
              </a:extLst>
            </p:cNvPr>
            <p:cNvSpPr/>
            <p:nvPr/>
          </p:nvSpPr>
          <p:spPr>
            <a:xfrm>
              <a:off x="299226" y="2476499"/>
              <a:ext cx="4050000" cy="1194301"/>
            </a:xfrm>
            <a:prstGeom prst="roundRect">
              <a:avLst/>
            </a:prstGeom>
            <a:solidFill>
              <a:srgbClr val="262828"/>
            </a:solidFill>
            <a:ln>
              <a:solidFill>
                <a:srgbClr val="FF545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i="0" dirty="0">
                  <a:solidFill>
                    <a:srgbClr val="FF5459"/>
                  </a:solidFill>
                  <a:effectLst/>
                </a:rPr>
                <a:t>	12 Minutes per Orders</a:t>
              </a:r>
            </a:p>
            <a:p>
              <a:r>
                <a:rPr lang="en-US" b="0" i="0" dirty="0">
                  <a:effectLst/>
                </a:rPr>
                <a:t>	Customers getting impatient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829E85B-3785-5C11-F2A2-BF11DD4DC4FD}"/>
                </a:ext>
              </a:extLst>
            </p:cNvPr>
            <p:cNvSpPr/>
            <p:nvPr/>
          </p:nvSpPr>
          <p:spPr>
            <a:xfrm>
              <a:off x="375498" y="2688929"/>
              <a:ext cx="958916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⏰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A4F6866-A3B8-7DB5-566C-B7D5690C5D52}"/>
              </a:ext>
            </a:extLst>
          </p:cNvPr>
          <p:cNvGrpSpPr/>
          <p:nvPr/>
        </p:nvGrpSpPr>
        <p:grpSpPr>
          <a:xfrm>
            <a:off x="-4558253" y="3563789"/>
            <a:ext cx="4177410" cy="1080000"/>
            <a:chOff x="299226" y="3810000"/>
            <a:chExt cx="4050000" cy="1080000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5AD5CA52-8BD1-7DBD-4AB4-1E50E0A3B0F3}"/>
                </a:ext>
              </a:extLst>
            </p:cNvPr>
            <p:cNvSpPr/>
            <p:nvPr/>
          </p:nvSpPr>
          <p:spPr>
            <a:xfrm>
              <a:off x="299226" y="3810000"/>
              <a:ext cx="4050000" cy="1080000"/>
            </a:xfrm>
            <a:prstGeom prst="roundRect">
              <a:avLst/>
            </a:prstGeom>
            <a:solidFill>
              <a:srgbClr val="262828"/>
            </a:solidFill>
            <a:ln>
              <a:solidFill>
                <a:srgbClr val="FF545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i="0" dirty="0">
                  <a:solidFill>
                    <a:srgbClr val="FF5459"/>
                  </a:solidFill>
                  <a:effectLst/>
                </a:rPr>
                <a:t>	8-Minute payment delays</a:t>
              </a:r>
            </a:p>
            <a:p>
              <a:r>
                <a:rPr lang="en-US" b="0" i="0" dirty="0">
                  <a:effectLst/>
                </a:rPr>
                <a:t>	Lost table turnover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5945328-6226-B79A-8D9B-5D34F799D09A}"/>
                </a:ext>
              </a:extLst>
            </p:cNvPr>
            <p:cNvSpPr/>
            <p:nvPr/>
          </p:nvSpPr>
          <p:spPr>
            <a:xfrm>
              <a:off x="355929" y="3891936"/>
              <a:ext cx="998051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💳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50ED324-B334-535F-3DCD-10361F4E097E}"/>
              </a:ext>
            </a:extLst>
          </p:cNvPr>
          <p:cNvGrpSpPr/>
          <p:nvPr/>
        </p:nvGrpSpPr>
        <p:grpSpPr>
          <a:xfrm>
            <a:off x="-4558253" y="3563789"/>
            <a:ext cx="4177410" cy="1080000"/>
            <a:chOff x="299226" y="4999627"/>
            <a:chExt cx="4050000" cy="1080000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12A4105-265F-F4CF-D7DC-899281B431F8}"/>
                </a:ext>
              </a:extLst>
            </p:cNvPr>
            <p:cNvSpPr/>
            <p:nvPr/>
          </p:nvSpPr>
          <p:spPr>
            <a:xfrm>
              <a:off x="299226" y="4999627"/>
              <a:ext cx="4050000" cy="1080000"/>
            </a:xfrm>
            <a:prstGeom prst="roundRect">
              <a:avLst/>
            </a:prstGeom>
            <a:solidFill>
              <a:srgbClr val="262828"/>
            </a:solidFill>
            <a:ln>
              <a:solidFill>
                <a:srgbClr val="FF545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i="0" dirty="0">
                  <a:solidFill>
                    <a:srgbClr val="FF5459"/>
                  </a:solidFill>
                  <a:effectLst/>
                </a:rPr>
                <a:t>	25% Order Errors</a:t>
              </a:r>
            </a:p>
            <a:p>
              <a:r>
                <a:rPr lang="en-US" b="0" i="0" dirty="0">
                  <a:effectLst/>
                </a:rPr>
                <a:t>	</a:t>
              </a:r>
              <a:r>
                <a:rPr lang="en-US" sz="1600" b="0" i="0" dirty="0">
                  <a:effectLst/>
                </a:rPr>
                <a:t>Angry Customers, Wasted food</a:t>
              </a:r>
              <a:endParaRPr lang="en-US" b="0" i="0" dirty="0">
                <a:effectLst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151A987-A712-859E-CDE5-52098D85E16D}"/>
                </a:ext>
              </a:extLst>
            </p:cNvPr>
            <p:cNvSpPr/>
            <p:nvPr/>
          </p:nvSpPr>
          <p:spPr>
            <a:xfrm>
              <a:off x="375498" y="5154907"/>
              <a:ext cx="958916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❌</a:t>
              </a:r>
              <a:endPara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22B3CDD-8D6C-ADDB-42DE-AE60A78EC5C7}"/>
              </a:ext>
            </a:extLst>
          </p:cNvPr>
          <p:cNvGrpSpPr/>
          <p:nvPr/>
        </p:nvGrpSpPr>
        <p:grpSpPr>
          <a:xfrm>
            <a:off x="-4558253" y="3563789"/>
            <a:ext cx="4177410" cy="1080000"/>
            <a:chOff x="6798359" y="3338839"/>
            <a:chExt cx="4050000" cy="1080000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E3AFB076-E073-E41C-AB80-2BCBD2D2AD70}"/>
                </a:ext>
              </a:extLst>
            </p:cNvPr>
            <p:cNvSpPr/>
            <p:nvPr/>
          </p:nvSpPr>
          <p:spPr>
            <a:xfrm>
              <a:off x="6798359" y="3338839"/>
              <a:ext cx="4050000" cy="1080000"/>
            </a:xfrm>
            <a:prstGeom prst="roundRect">
              <a:avLst/>
            </a:prstGeom>
            <a:solidFill>
              <a:srgbClr val="262828"/>
            </a:solidFill>
            <a:ln>
              <a:solidFill>
                <a:srgbClr val="FF545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i="0" dirty="0">
                  <a:solidFill>
                    <a:srgbClr val="FF5459"/>
                  </a:solidFill>
                  <a:effectLst/>
                </a:rPr>
                <a:t>	15 Complaints per week</a:t>
              </a:r>
            </a:p>
            <a:p>
              <a:r>
                <a:rPr lang="en-US" b="0" i="0" dirty="0">
                  <a:effectLst/>
                </a:rPr>
                <a:t>	Reputation Damage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CE6B148-1876-2176-8B54-70421A61C0FA}"/>
                </a:ext>
              </a:extLst>
            </p:cNvPr>
            <p:cNvSpPr/>
            <p:nvPr/>
          </p:nvSpPr>
          <p:spPr>
            <a:xfrm>
              <a:off x="6883860" y="3494119"/>
              <a:ext cx="958916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😡</a:t>
              </a:r>
              <a:endPara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9B37BFC-6D26-677E-0827-3ECF88861649}"/>
              </a:ext>
            </a:extLst>
          </p:cNvPr>
          <p:cNvSpPr/>
          <p:nvPr/>
        </p:nvSpPr>
        <p:spPr>
          <a:xfrm>
            <a:off x="-5261280" y="1855604"/>
            <a:ext cx="3817620" cy="3817620"/>
          </a:xfrm>
          <a:prstGeom prst="roundRect">
            <a:avLst>
              <a:gd name="adj" fmla="val 7086"/>
            </a:avLst>
          </a:prstGeom>
          <a:blipFill>
            <a:blip r:embed="rId2"/>
            <a:stretch>
              <a:fillRect/>
            </a:stretch>
          </a:blipFill>
          <a:ln w="28575">
            <a:solidFill>
              <a:srgbClr val="EF603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DCE4839C-CDEE-9971-1323-5AE265DF63AA}"/>
              </a:ext>
            </a:extLst>
          </p:cNvPr>
          <p:cNvSpPr/>
          <p:nvPr/>
        </p:nvSpPr>
        <p:spPr>
          <a:xfrm>
            <a:off x="5956300" y="8193074"/>
            <a:ext cx="5234685" cy="709030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0" i="1" dirty="0">
                <a:solidFill>
                  <a:srgbClr val="FF5459"/>
                </a:solidFill>
                <a:effectLst/>
              </a:rPr>
              <a:t>“I’m working 16 hours a day but still losing money…”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DE49118-1BE0-EECA-F7FE-DFF27346348A}"/>
              </a:ext>
            </a:extLst>
          </p:cNvPr>
          <p:cNvGrpSpPr/>
          <p:nvPr/>
        </p:nvGrpSpPr>
        <p:grpSpPr>
          <a:xfrm>
            <a:off x="299421" y="1855604"/>
            <a:ext cx="5972810" cy="4366776"/>
            <a:chOff x="299421" y="1855604"/>
            <a:chExt cx="5972810" cy="4366776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85A0424-E0ED-5924-5B4D-DD340A2E07A1}"/>
                </a:ext>
              </a:extLst>
            </p:cNvPr>
            <p:cNvGrpSpPr/>
            <p:nvPr/>
          </p:nvGrpSpPr>
          <p:grpSpPr>
            <a:xfrm>
              <a:off x="299421" y="1855604"/>
              <a:ext cx="5972810" cy="4366776"/>
              <a:chOff x="597536" y="1855604"/>
              <a:chExt cx="5040630" cy="3146792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78FA1F93-6166-EB43-9C0A-9070900506B2}"/>
                  </a:ext>
                </a:extLst>
              </p:cNvPr>
              <p:cNvGrpSpPr/>
              <p:nvPr/>
            </p:nvGrpSpPr>
            <p:grpSpPr>
              <a:xfrm>
                <a:off x="597536" y="1855604"/>
                <a:ext cx="5040630" cy="3146792"/>
                <a:chOff x="597536" y="1855604"/>
                <a:chExt cx="5040630" cy="3146792"/>
              </a:xfrm>
            </p:grpSpPr>
            <p:sp>
              <p:nvSpPr>
                <p:cNvPr id="4" name="Rectangle: Rounded Corners 3">
                  <a:extLst>
                    <a:ext uri="{FF2B5EF4-FFF2-40B4-BE49-F238E27FC236}">
                      <a16:creationId xmlns:a16="http://schemas.microsoft.com/office/drawing/2014/main" id="{5B0C1D5D-9EE0-4564-55D0-6A8E222C9870}"/>
                    </a:ext>
                  </a:extLst>
                </p:cNvPr>
                <p:cNvSpPr/>
                <p:nvPr/>
              </p:nvSpPr>
              <p:spPr>
                <a:xfrm>
                  <a:off x="597536" y="1855604"/>
                  <a:ext cx="5040630" cy="3146792"/>
                </a:xfrm>
                <a:prstGeom prst="roundRect">
                  <a:avLst>
                    <a:gd name="adj" fmla="val 7086"/>
                  </a:avLst>
                </a:prstGeom>
                <a:blipFill>
                  <a:blip r:embed="rId3"/>
                  <a:stretch>
                    <a:fillRect t="-16601" r="-4535" b="1"/>
                  </a:stretch>
                </a:blip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9595ADE2-72E5-2DFC-615A-798EB03D4715}"/>
                    </a:ext>
                  </a:extLst>
                </p:cNvPr>
                <p:cNvSpPr/>
                <p:nvPr/>
              </p:nvSpPr>
              <p:spPr>
                <a:xfrm>
                  <a:off x="1764220" y="2007144"/>
                  <a:ext cx="2495170" cy="276999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en-US" sz="1200" b="0" cap="none" spc="0" dirty="0">
                      <a:ln w="0"/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Hidden Costs Killing Your Business</a:t>
                  </a:r>
                </a:p>
              </p:txBody>
            </p:sp>
          </p:grp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27E6A88-8A9F-BE12-9565-B91DAC9CE825}"/>
                  </a:ext>
                </a:extLst>
              </p:cNvPr>
              <p:cNvSpPr/>
              <p:nvPr/>
            </p:nvSpPr>
            <p:spPr>
              <a:xfrm rot="18864568">
                <a:off x="4524375" y="4505325"/>
                <a:ext cx="50006" cy="54769"/>
              </a:xfrm>
              <a:prstGeom prst="rect">
                <a:avLst/>
              </a:prstGeom>
              <a:solidFill>
                <a:srgbClr val="F3F3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AB922D60-E689-DE49-1EE4-412FA5DF1963}"/>
                </a:ext>
              </a:extLst>
            </p:cNvPr>
            <p:cNvSpPr/>
            <p:nvPr/>
          </p:nvSpPr>
          <p:spPr>
            <a:xfrm rot="18872577">
              <a:off x="5081588" y="5523107"/>
              <a:ext cx="71109" cy="94986"/>
            </a:xfrm>
            <a:prstGeom prst="rect">
              <a:avLst/>
            </a:prstGeom>
            <a:solidFill>
              <a:srgbClr val="F3F3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144751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613939"/>
            </a:gs>
            <a:gs pos="99000">
              <a:srgbClr val="4C2D2D"/>
            </a:gs>
            <a:gs pos="65000">
              <a:srgbClr val="3E2626"/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BA7DE0C2-BC2B-9633-C9B4-F4B953D2506E}"/>
              </a:ext>
            </a:extLst>
          </p:cNvPr>
          <p:cNvGrpSpPr/>
          <p:nvPr/>
        </p:nvGrpSpPr>
        <p:grpSpPr>
          <a:xfrm>
            <a:off x="527826" y="1650749"/>
            <a:ext cx="4177410" cy="1080000"/>
            <a:chOff x="299226" y="2476499"/>
            <a:chExt cx="4050000" cy="119430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8320EF9-8A34-11E1-BAAB-77DF65C5B5FD}"/>
                </a:ext>
              </a:extLst>
            </p:cNvPr>
            <p:cNvSpPr/>
            <p:nvPr/>
          </p:nvSpPr>
          <p:spPr>
            <a:xfrm>
              <a:off x="299226" y="2476499"/>
              <a:ext cx="4050000" cy="1194301"/>
            </a:xfrm>
            <a:prstGeom prst="roundRect">
              <a:avLst/>
            </a:prstGeom>
            <a:solidFill>
              <a:srgbClr val="262828"/>
            </a:solidFill>
            <a:ln>
              <a:solidFill>
                <a:srgbClr val="FF545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i="0" dirty="0">
                  <a:solidFill>
                    <a:srgbClr val="FF5459"/>
                  </a:solidFill>
                  <a:effectLst/>
                </a:rPr>
                <a:t>	12 Minutes per Orders</a:t>
              </a:r>
            </a:p>
            <a:p>
              <a:r>
                <a:rPr lang="en-US" b="0" i="0" dirty="0">
                  <a:effectLst/>
                </a:rPr>
                <a:t>	Customers getting impatient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66D840-7515-FA2C-1B04-76747D64CBE3}"/>
                </a:ext>
              </a:extLst>
            </p:cNvPr>
            <p:cNvSpPr/>
            <p:nvPr/>
          </p:nvSpPr>
          <p:spPr>
            <a:xfrm>
              <a:off x="375498" y="2688929"/>
              <a:ext cx="958916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⏰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9FD6269-29A1-2884-3C28-6C53544CC1AE}"/>
              </a:ext>
            </a:extLst>
          </p:cNvPr>
          <p:cNvGrpSpPr/>
          <p:nvPr/>
        </p:nvGrpSpPr>
        <p:grpSpPr>
          <a:xfrm>
            <a:off x="527826" y="2926109"/>
            <a:ext cx="4177410" cy="1080000"/>
            <a:chOff x="299226" y="3810000"/>
            <a:chExt cx="4050000" cy="1080000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461FED45-A329-74EE-61C8-FD21076D588E}"/>
                </a:ext>
              </a:extLst>
            </p:cNvPr>
            <p:cNvSpPr/>
            <p:nvPr/>
          </p:nvSpPr>
          <p:spPr>
            <a:xfrm>
              <a:off x="299226" y="3810000"/>
              <a:ext cx="4050000" cy="1080000"/>
            </a:xfrm>
            <a:prstGeom prst="roundRect">
              <a:avLst/>
            </a:prstGeom>
            <a:solidFill>
              <a:srgbClr val="262828"/>
            </a:solidFill>
            <a:ln>
              <a:solidFill>
                <a:srgbClr val="FF545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i="0" dirty="0">
                  <a:solidFill>
                    <a:srgbClr val="FF5459"/>
                  </a:solidFill>
                  <a:effectLst/>
                </a:rPr>
                <a:t>	8-Minute payment delays</a:t>
              </a:r>
            </a:p>
            <a:p>
              <a:r>
                <a:rPr lang="en-US" b="0" i="0" dirty="0">
                  <a:effectLst/>
                </a:rPr>
                <a:t>	Lost table turnover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47FDAD1-FCEA-D95E-BD11-3B8B3B05DA82}"/>
                </a:ext>
              </a:extLst>
            </p:cNvPr>
            <p:cNvSpPr/>
            <p:nvPr/>
          </p:nvSpPr>
          <p:spPr>
            <a:xfrm>
              <a:off x="355929" y="3891936"/>
              <a:ext cx="998051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💳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C2905D5-1A76-E05B-7D9E-6A9340410D1F}"/>
              </a:ext>
            </a:extLst>
          </p:cNvPr>
          <p:cNvGrpSpPr/>
          <p:nvPr/>
        </p:nvGrpSpPr>
        <p:grpSpPr>
          <a:xfrm>
            <a:off x="527826" y="4201469"/>
            <a:ext cx="4177410" cy="1080000"/>
            <a:chOff x="299226" y="4999627"/>
            <a:chExt cx="4050000" cy="108000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B0DC0365-A74D-467B-BE10-305F6089176F}"/>
                </a:ext>
              </a:extLst>
            </p:cNvPr>
            <p:cNvSpPr/>
            <p:nvPr/>
          </p:nvSpPr>
          <p:spPr>
            <a:xfrm>
              <a:off x="299226" y="4999627"/>
              <a:ext cx="4050000" cy="1080000"/>
            </a:xfrm>
            <a:prstGeom prst="roundRect">
              <a:avLst/>
            </a:prstGeom>
            <a:solidFill>
              <a:srgbClr val="262828"/>
            </a:solidFill>
            <a:ln>
              <a:solidFill>
                <a:srgbClr val="FF545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i="0" dirty="0">
                  <a:solidFill>
                    <a:srgbClr val="FF5459"/>
                  </a:solidFill>
                  <a:effectLst/>
                </a:rPr>
                <a:t>	25% Order Errors</a:t>
              </a:r>
            </a:p>
            <a:p>
              <a:r>
                <a:rPr lang="en-US" b="0" i="0" dirty="0">
                  <a:effectLst/>
                </a:rPr>
                <a:t>	</a:t>
              </a:r>
              <a:r>
                <a:rPr lang="en-US" sz="1600" b="0" i="0" dirty="0">
                  <a:effectLst/>
                </a:rPr>
                <a:t>Angry Customers, Wasted food</a:t>
              </a:r>
              <a:endParaRPr lang="en-US" b="0" i="0" dirty="0">
                <a:effectLst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09009EA-FBD1-4213-1D64-0BE240CC146F}"/>
                </a:ext>
              </a:extLst>
            </p:cNvPr>
            <p:cNvSpPr/>
            <p:nvPr/>
          </p:nvSpPr>
          <p:spPr>
            <a:xfrm>
              <a:off x="375498" y="5154907"/>
              <a:ext cx="958916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❌</a:t>
              </a:r>
              <a:endPara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4FFADAB-2878-9951-C90E-387AE487051D}"/>
              </a:ext>
            </a:extLst>
          </p:cNvPr>
          <p:cNvGrpSpPr/>
          <p:nvPr/>
        </p:nvGrpSpPr>
        <p:grpSpPr>
          <a:xfrm>
            <a:off x="527826" y="5476829"/>
            <a:ext cx="4177410" cy="1080000"/>
            <a:chOff x="6798359" y="3338839"/>
            <a:chExt cx="4050000" cy="1080000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0C05D761-7555-4515-3B1D-4BE0A54ED0D8}"/>
                </a:ext>
              </a:extLst>
            </p:cNvPr>
            <p:cNvSpPr/>
            <p:nvPr/>
          </p:nvSpPr>
          <p:spPr>
            <a:xfrm>
              <a:off x="6798359" y="3338839"/>
              <a:ext cx="4050000" cy="1080000"/>
            </a:xfrm>
            <a:prstGeom prst="roundRect">
              <a:avLst/>
            </a:prstGeom>
            <a:solidFill>
              <a:srgbClr val="262828"/>
            </a:solidFill>
            <a:ln>
              <a:solidFill>
                <a:srgbClr val="FF545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i="0" dirty="0">
                  <a:solidFill>
                    <a:srgbClr val="FF5459"/>
                  </a:solidFill>
                  <a:effectLst/>
                </a:rPr>
                <a:t>	15 Complaints per week</a:t>
              </a:r>
            </a:p>
            <a:p>
              <a:r>
                <a:rPr lang="en-US" b="0" i="0" dirty="0">
                  <a:effectLst/>
                </a:rPr>
                <a:t>	Reputation Damage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503C18E-7C02-259F-330F-90998E92034E}"/>
                </a:ext>
              </a:extLst>
            </p:cNvPr>
            <p:cNvSpPr/>
            <p:nvPr/>
          </p:nvSpPr>
          <p:spPr>
            <a:xfrm>
              <a:off x="6883860" y="3494119"/>
              <a:ext cx="958916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😡</a:t>
              </a:r>
              <a:endPara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BE6FD3A-7C15-D56C-227D-BA96A3DCFCC6}"/>
              </a:ext>
            </a:extLst>
          </p:cNvPr>
          <p:cNvSpPr/>
          <p:nvPr/>
        </p:nvSpPr>
        <p:spPr>
          <a:xfrm>
            <a:off x="5956300" y="6002180"/>
            <a:ext cx="5234685" cy="709030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0" i="1" dirty="0">
                <a:solidFill>
                  <a:srgbClr val="FF5459"/>
                </a:solidFill>
                <a:effectLst/>
              </a:rPr>
              <a:t>“I’m working 16 hours a day but still losing money…”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21B2705-7E50-9BC5-CA92-ED8A4FD75EE2}"/>
              </a:ext>
            </a:extLst>
          </p:cNvPr>
          <p:cNvSpPr/>
          <p:nvPr/>
        </p:nvSpPr>
        <p:spPr>
          <a:xfrm>
            <a:off x="6096001" y="3008045"/>
            <a:ext cx="1066799" cy="871804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ptos" panose="020B0004020202020204" pitchFamily="34" charset="0"/>
              </a:rPr>
              <a:t>4 Days</a:t>
            </a:r>
            <a:endParaRPr lang="en-US" sz="6000" b="1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EF7800-2B14-AA69-B99B-3F1FB910079B}"/>
              </a:ext>
            </a:extLst>
          </p:cNvPr>
          <p:cNvSpPr/>
          <p:nvPr/>
        </p:nvSpPr>
        <p:spPr>
          <a:xfrm>
            <a:off x="1001015" y="287687"/>
            <a:ext cx="1018997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i="0" dirty="0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Every Day, Restaurant Owners Face This...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A85E73C-2B90-DB91-31B4-6DB67AA7ECD5}"/>
              </a:ext>
            </a:extLst>
          </p:cNvPr>
          <p:cNvSpPr/>
          <p:nvPr/>
        </p:nvSpPr>
        <p:spPr>
          <a:xfrm>
            <a:off x="5956299" y="1335314"/>
            <a:ext cx="5234685" cy="4507037"/>
          </a:xfrm>
          <a:prstGeom prst="roundRect">
            <a:avLst>
              <a:gd name="adj" fmla="val 7086"/>
            </a:avLst>
          </a:prstGeom>
          <a:blipFill>
            <a:blip r:embed="rId2"/>
            <a:stretch>
              <a:fillRect/>
            </a:stretch>
          </a:blipFill>
          <a:ln w="28575">
            <a:solidFill>
              <a:srgbClr val="EF603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8FFE50F-11FF-076C-DE30-6366F66BE276}"/>
              </a:ext>
            </a:extLst>
          </p:cNvPr>
          <p:cNvSpPr/>
          <p:nvPr/>
        </p:nvSpPr>
        <p:spPr>
          <a:xfrm>
            <a:off x="8830031" y="-1117228"/>
            <a:ext cx="2834143" cy="876391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₹15,000/month</a:t>
            </a:r>
          </a:p>
          <a:p>
            <a:pPr algn="ctr"/>
            <a:r>
              <a:rPr lang="en-US" b="0" i="0" dirty="0">
                <a:effectLst/>
              </a:rPr>
              <a:t>Manual orders costing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99483CC-9609-1381-EECB-058AF4AC7C1F}"/>
              </a:ext>
            </a:extLst>
          </p:cNvPr>
          <p:cNvSpPr/>
          <p:nvPr/>
        </p:nvSpPr>
        <p:spPr>
          <a:xfrm>
            <a:off x="6896100" y="-1068025"/>
            <a:ext cx="2834142" cy="876391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₹20,000/month</a:t>
            </a:r>
          </a:p>
          <a:p>
            <a:pPr algn="ctr"/>
            <a:r>
              <a:rPr lang="en-US" b="0" i="0" dirty="0">
                <a:effectLst/>
              </a:rPr>
              <a:t>Poor experience losing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273A40A-C6DF-AA26-ADA1-3B5FD388208E}"/>
              </a:ext>
            </a:extLst>
          </p:cNvPr>
          <p:cNvSpPr/>
          <p:nvPr/>
        </p:nvSpPr>
        <p:spPr>
          <a:xfrm>
            <a:off x="6896100" y="-1104869"/>
            <a:ext cx="2834142" cy="876391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₹30,000/month</a:t>
            </a:r>
          </a:p>
          <a:p>
            <a:pPr algn="ctr"/>
            <a:r>
              <a:rPr lang="en-US" sz="2000" b="0" i="0" dirty="0">
                <a:effectLst/>
              </a:rPr>
              <a:t>Staff overhead wasting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7E91E70-CDC4-3179-42D8-B88F9E5F7126}"/>
              </a:ext>
            </a:extLst>
          </p:cNvPr>
          <p:cNvSpPr/>
          <p:nvPr/>
        </p:nvSpPr>
        <p:spPr>
          <a:xfrm>
            <a:off x="6896100" y="-1434744"/>
            <a:ext cx="4969875" cy="1229996"/>
          </a:xfrm>
          <a:prstGeom prst="roundRect">
            <a:avLst/>
          </a:prstGeom>
          <a:solidFill>
            <a:srgbClr val="262828"/>
          </a:solidFill>
          <a:ln>
            <a:solidFill>
              <a:srgbClr val="FF54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i="0" dirty="0">
                <a:solidFill>
                  <a:srgbClr val="F5F5F5"/>
                </a:solidFill>
                <a:effectLst/>
              </a:rPr>
              <a:t>Total Annual Loss:</a:t>
            </a:r>
          </a:p>
          <a:p>
            <a:pPr algn="ctr"/>
            <a:r>
              <a:rPr lang="en-IN" sz="2800" b="1" i="0" dirty="0">
                <a:solidFill>
                  <a:srgbClr val="FF5459"/>
                </a:solidFill>
                <a:effectLst/>
                <a:latin typeface="Constantia" panose="02030602050306030303" pitchFamily="18" charset="0"/>
              </a:rPr>
              <a:t>₹7,80,000!</a:t>
            </a:r>
          </a:p>
        </p:txBody>
      </p:sp>
    </p:spTree>
    <p:extLst>
      <p:ext uri="{BB962C8B-B14F-4D97-AF65-F5344CB8AC3E}">
        <p14:creationId xmlns:p14="http://schemas.microsoft.com/office/powerpoint/2010/main" val="1433743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D2F25"/>
            </a:gs>
            <a:gs pos="100000">
              <a:srgbClr val="1F283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Restaurant Menu Maker">
            <a:extLst>
              <a:ext uri="{FF2B5EF4-FFF2-40B4-BE49-F238E27FC236}">
                <a16:creationId xmlns:a16="http://schemas.microsoft.com/office/drawing/2014/main" id="{11BA72BE-B4CC-6C76-9B26-DCF177FC1F9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7" t="11291" r="14515" b="12366"/>
          <a:stretch/>
        </p:blipFill>
        <p:spPr>
          <a:xfrm>
            <a:off x="4877006" y="2744080"/>
            <a:ext cx="901494" cy="969789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16D6B0F-C660-4953-D34C-996EF53EBD99}"/>
              </a:ext>
            </a:extLst>
          </p:cNvPr>
          <p:cNvSpPr/>
          <p:nvPr/>
        </p:nvSpPr>
        <p:spPr>
          <a:xfrm>
            <a:off x="6096000" y="2578100"/>
            <a:ext cx="5651500" cy="130175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ptos" panose="020B0004020202020204" pitchFamily="34" charset="0"/>
              </a:rPr>
              <a:t>4 Days</a:t>
            </a:r>
            <a:endParaRPr lang="en-US" sz="6000" b="1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009B8-68A2-3241-F9A5-4CCE3426E990}"/>
              </a:ext>
            </a:extLst>
          </p:cNvPr>
          <p:cNvSpPr/>
          <p:nvPr/>
        </p:nvSpPr>
        <p:spPr>
          <a:xfrm>
            <a:off x="7290470" y="2073870"/>
            <a:ext cx="326256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FKGroteskNeue"/>
              </a:rPr>
              <a:t>From Chaos to Success in Just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9FB419-5190-AEDE-54D2-575E24CF4DFE}"/>
              </a:ext>
            </a:extLst>
          </p:cNvPr>
          <p:cNvSpPr/>
          <p:nvPr/>
        </p:nvSpPr>
        <p:spPr>
          <a:xfrm>
            <a:off x="8231529" y="6858000"/>
            <a:ext cx="138044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i="0" dirty="0">
                <a:solidFill>
                  <a:schemeClr val="bg2">
                    <a:lumMod val="75000"/>
                  </a:schemeClr>
                </a:solidFill>
                <a:effectLst/>
                <a:latin typeface="FKGroteskNeue"/>
              </a:rPr>
              <a:t>Introducing</a:t>
            </a:r>
            <a:endParaRPr lang="en-US" sz="2000" b="0" cap="none" spc="0" dirty="0">
              <a:ln w="0"/>
              <a:solidFill>
                <a:schemeClr val="bg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1811B5-CFA6-0AEE-A3A1-5F9768F2B2C6}"/>
              </a:ext>
            </a:extLst>
          </p:cNvPr>
          <p:cNvSpPr/>
          <p:nvPr/>
        </p:nvSpPr>
        <p:spPr>
          <a:xfrm>
            <a:off x="6873542" y="7513240"/>
            <a:ext cx="405970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Aptos" panose="020B0004020202020204" pitchFamily="34" charset="0"/>
              </a:rPr>
              <a:t>Restaurant Menu Maker</a:t>
            </a:r>
            <a:endParaRPr lang="en-US" sz="2800" b="1" cap="none" spc="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" panose="020B00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54B86E-8775-A428-31F5-7F52AD1A4C58}"/>
              </a:ext>
            </a:extLst>
          </p:cNvPr>
          <p:cNvSpPr/>
          <p:nvPr/>
        </p:nvSpPr>
        <p:spPr>
          <a:xfrm>
            <a:off x="7039421" y="8036460"/>
            <a:ext cx="376468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Your Digital Transformation Partner</a:t>
            </a:r>
            <a:endParaRPr lang="en-US" sz="2000" cap="none" spc="0" dirty="0">
              <a:ln w="0"/>
              <a:solidFill>
                <a:schemeClr val="bg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62B29C-AF33-9E2C-A5E5-C92CEDED8D4A}"/>
              </a:ext>
            </a:extLst>
          </p:cNvPr>
          <p:cNvSpPr/>
          <p:nvPr/>
        </p:nvSpPr>
        <p:spPr>
          <a:xfrm>
            <a:off x="2368377" y="245070"/>
            <a:ext cx="745524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i="0" dirty="0">
                <a:solidFill>
                  <a:srgbClr val="F5F5F5"/>
                </a:solidFill>
                <a:effectLst/>
                <a:latin typeface="+mj-lt"/>
              </a:rPr>
              <a:t>What If We Told You There's a Better Way?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C15E12C-2E78-3EA8-F573-41AC720194F3}"/>
              </a:ext>
            </a:extLst>
          </p:cNvPr>
          <p:cNvSpPr/>
          <p:nvPr/>
        </p:nvSpPr>
        <p:spPr>
          <a:xfrm>
            <a:off x="127000" y="1054100"/>
            <a:ext cx="5651500" cy="5651500"/>
          </a:xfrm>
          <a:prstGeom prst="roundRect">
            <a:avLst>
              <a:gd name="adj" fmla="val 2907"/>
            </a:avLst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233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D2F25"/>
            </a:gs>
            <a:gs pos="100000">
              <a:srgbClr val="1F283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Restaurant Menu Maker">
            <a:extLst>
              <a:ext uri="{FF2B5EF4-FFF2-40B4-BE49-F238E27FC236}">
                <a16:creationId xmlns:a16="http://schemas.microsoft.com/office/drawing/2014/main" id="{11BA72BE-B4CC-6C76-9B26-DCF177FC1F9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7" t="11291" r="14515" b="12366"/>
          <a:stretch/>
        </p:blipFill>
        <p:spPr>
          <a:xfrm>
            <a:off x="4877006" y="2744080"/>
            <a:ext cx="901494" cy="969789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16D6B0F-C660-4953-D34C-996EF53EBD99}"/>
              </a:ext>
            </a:extLst>
          </p:cNvPr>
          <p:cNvSpPr/>
          <p:nvPr/>
        </p:nvSpPr>
        <p:spPr>
          <a:xfrm>
            <a:off x="6096000" y="2578100"/>
            <a:ext cx="5651500" cy="130175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ptos" panose="020B0004020202020204" pitchFamily="34" charset="0"/>
              </a:rPr>
              <a:t>4 Days</a:t>
            </a:r>
            <a:endParaRPr lang="en-US" sz="6000" b="1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009B8-68A2-3241-F9A5-4CCE3426E990}"/>
              </a:ext>
            </a:extLst>
          </p:cNvPr>
          <p:cNvSpPr/>
          <p:nvPr/>
        </p:nvSpPr>
        <p:spPr>
          <a:xfrm>
            <a:off x="7290470" y="2073870"/>
            <a:ext cx="326256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FKGroteskNeue"/>
              </a:rPr>
              <a:t>From Chaos to Success in Just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9FB419-5190-AEDE-54D2-575E24CF4DFE}"/>
              </a:ext>
            </a:extLst>
          </p:cNvPr>
          <p:cNvSpPr/>
          <p:nvPr/>
        </p:nvSpPr>
        <p:spPr>
          <a:xfrm>
            <a:off x="8231529" y="4207470"/>
            <a:ext cx="138044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i="0" dirty="0">
                <a:solidFill>
                  <a:schemeClr val="bg2">
                    <a:lumMod val="75000"/>
                  </a:schemeClr>
                </a:solidFill>
                <a:effectLst/>
                <a:latin typeface="FKGroteskNeue"/>
              </a:rPr>
              <a:t>Introducing</a:t>
            </a:r>
            <a:endParaRPr lang="en-US" sz="2000" b="0" cap="none" spc="0" dirty="0">
              <a:ln w="0"/>
              <a:solidFill>
                <a:schemeClr val="bg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1811B5-CFA6-0AEE-A3A1-5F9768F2B2C6}"/>
              </a:ext>
            </a:extLst>
          </p:cNvPr>
          <p:cNvSpPr/>
          <p:nvPr/>
        </p:nvSpPr>
        <p:spPr>
          <a:xfrm>
            <a:off x="6873542" y="4862710"/>
            <a:ext cx="405970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Aptos" panose="020B0004020202020204" pitchFamily="34" charset="0"/>
              </a:rPr>
              <a:t>Restaurant Menu Maker</a:t>
            </a:r>
            <a:endParaRPr lang="en-US" sz="2800" b="1" cap="none" spc="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" panose="020B00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54B86E-8775-A428-31F5-7F52AD1A4C58}"/>
              </a:ext>
            </a:extLst>
          </p:cNvPr>
          <p:cNvSpPr/>
          <p:nvPr/>
        </p:nvSpPr>
        <p:spPr>
          <a:xfrm>
            <a:off x="7039421" y="5385930"/>
            <a:ext cx="376468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Your Digital Transformation Partner</a:t>
            </a:r>
            <a:endParaRPr lang="en-US" sz="2000" cap="none" spc="0" dirty="0">
              <a:ln w="0"/>
              <a:solidFill>
                <a:schemeClr val="bg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62B29C-AF33-9E2C-A5E5-C92CEDED8D4A}"/>
              </a:ext>
            </a:extLst>
          </p:cNvPr>
          <p:cNvSpPr/>
          <p:nvPr/>
        </p:nvSpPr>
        <p:spPr>
          <a:xfrm>
            <a:off x="2368377" y="245070"/>
            <a:ext cx="745524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i="0" dirty="0">
                <a:solidFill>
                  <a:srgbClr val="F5F5F5"/>
                </a:solidFill>
                <a:effectLst/>
                <a:latin typeface="+mj-lt"/>
              </a:rPr>
              <a:t>What If We Told You There's a Better Way?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C15E12C-2E78-3EA8-F573-41AC720194F3}"/>
              </a:ext>
            </a:extLst>
          </p:cNvPr>
          <p:cNvSpPr/>
          <p:nvPr/>
        </p:nvSpPr>
        <p:spPr>
          <a:xfrm>
            <a:off x="127000" y="1054100"/>
            <a:ext cx="5651500" cy="5651500"/>
          </a:xfrm>
          <a:prstGeom prst="roundRect">
            <a:avLst>
              <a:gd name="adj" fmla="val 2907"/>
            </a:avLst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430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D2F25"/>
            </a:gs>
            <a:gs pos="100000">
              <a:srgbClr val="1F283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C15E12C-2E78-3EA8-F573-41AC720194F3}"/>
              </a:ext>
            </a:extLst>
          </p:cNvPr>
          <p:cNvSpPr/>
          <p:nvPr/>
        </p:nvSpPr>
        <p:spPr>
          <a:xfrm>
            <a:off x="-5791200" y="1054100"/>
            <a:ext cx="5651500" cy="5651500"/>
          </a:xfrm>
          <a:prstGeom prst="roundRect">
            <a:avLst>
              <a:gd name="adj" fmla="val 2907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16D6B0F-C660-4953-D34C-996EF53EBD99}"/>
              </a:ext>
            </a:extLst>
          </p:cNvPr>
          <p:cNvSpPr/>
          <p:nvPr/>
        </p:nvSpPr>
        <p:spPr>
          <a:xfrm>
            <a:off x="12325350" y="2578100"/>
            <a:ext cx="5651500" cy="130175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ptos" panose="020B0004020202020204" pitchFamily="34" charset="0"/>
              </a:rPr>
              <a:t>4 Days</a:t>
            </a:r>
            <a:endParaRPr lang="en-US" sz="6000" b="1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D009B8-68A2-3241-F9A5-4CCE3426E990}"/>
              </a:ext>
            </a:extLst>
          </p:cNvPr>
          <p:cNvSpPr/>
          <p:nvPr/>
        </p:nvSpPr>
        <p:spPr>
          <a:xfrm>
            <a:off x="7290470" y="-688380"/>
            <a:ext cx="326256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i="0" dirty="0">
                <a:solidFill>
                  <a:srgbClr val="F5F5F5"/>
                </a:solidFill>
                <a:effectLst/>
                <a:latin typeface="FKGroteskNeue"/>
              </a:rPr>
              <a:t>From Chaos to Success in Just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9FB419-5190-AEDE-54D2-575E24CF4DFE}"/>
              </a:ext>
            </a:extLst>
          </p:cNvPr>
          <p:cNvSpPr/>
          <p:nvPr/>
        </p:nvSpPr>
        <p:spPr>
          <a:xfrm>
            <a:off x="8231529" y="6858000"/>
            <a:ext cx="138044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i="0" dirty="0">
                <a:solidFill>
                  <a:schemeClr val="bg2">
                    <a:lumMod val="75000"/>
                  </a:schemeClr>
                </a:solidFill>
                <a:effectLst/>
                <a:latin typeface="FKGroteskNeue"/>
              </a:rPr>
              <a:t>Introducing</a:t>
            </a:r>
            <a:endParaRPr lang="en-US" sz="2000" b="0" cap="none" spc="0" dirty="0">
              <a:ln w="0"/>
              <a:solidFill>
                <a:schemeClr val="bg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1811B5-CFA6-0AEE-A3A1-5F9768F2B2C6}"/>
              </a:ext>
            </a:extLst>
          </p:cNvPr>
          <p:cNvSpPr/>
          <p:nvPr/>
        </p:nvSpPr>
        <p:spPr>
          <a:xfrm>
            <a:off x="6873542" y="7513240"/>
            <a:ext cx="405970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Aptos" panose="020B0004020202020204" pitchFamily="34" charset="0"/>
              </a:rPr>
              <a:t>Restaurant Menu Maker</a:t>
            </a:r>
            <a:endParaRPr lang="en-US" sz="2800" b="1" cap="none" spc="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tos" panose="020B00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54B86E-8775-A428-31F5-7F52AD1A4C58}"/>
              </a:ext>
            </a:extLst>
          </p:cNvPr>
          <p:cNvSpPr/>
          <p:nvPr/>
        </p:nvSpPr>
        <p:spPr>
          <a:xfrm>
            <a:off x="7039421" y="8036460"/>
            <a:ext cx="376468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Your Digital Transformation Partner</a:t>
            </a:r>
            <a:endParaRPr lang="en-US" sz="2000" cap="none" spc="0" dirty="0">
              <a:ln w="0"/>
              <a:solidFill>
                <a:schemeClr val="bg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B23E0C-36C0-8713-4409-1588E0D97D3F}"/>
              </a:ext>
            </a:extLst>
          </p:cNvPr>
          <p:cNvSpPr/>
          <p:nvPr/>
        </p:nvSpPr>
        <p:spPr>
          <a:xfrm>
            <a:off x="-7594947" y="245070"/>
            <a:ext cx="745524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i="0" dirty="0">
                <a:solidFill>
                  <a:srgbClr val="F5F5F5"/>
                </a:solidFill>
                <a:effectLst/>
                <a:latin typeface="+mj-lt"/>
              </a:rPr>
              <a:t>What If We Told You There's a Better Way?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DEFECF5-E683-60AE-F82D-9D7DC6425C33}"/>
              </a:ext>
            </a:extLst>
          </p:cNvPr>
          <p:cNvSpPr/>
          <p:nvPr/>
        </p:nvSpPr>
        <p:spPr>
          <a:xfrm>
            <a:off x="-5845111" y="-3168270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📱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+mj-lt"/>
              </a:rPr>
              <a:t>Digital QR Menus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No more printing costs</a:t>
            </a:r>
          </a:p>
          <a:p>
            <a:pPr algn="ctr"/>
            <a:r>
              <a:rPr lang="en-US" sz="1500" b="0" i="0" dirty="0">
                <a:effectLst/>
                <a:latin typeface="Century Gothic" panose="020B050202020202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Update prices instantly, showcase dishes beautifully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D31151D-5958-DA1B-61F7-A0245502DB08}"/>
              </a:ext>
            </a:extLst>
          </p:cNvPr>
          <p:cNvSpPr/>
          <p:nvPr/>
        </p:nvSpPr>
        <p:spPr>
          <a:xfrm>
            <a:off x="12325350" y="-3168270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⚡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+mj-lt"/>
              </a:rPr>
              <a:t>Instant Mobile Ordering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3x faster orders</a:t>
            </a:r>
          </a:p>
          <a:p>
            <a:pPr algn="ctr"/>
            <a:r>
              <a:rPr lang="en-US" sz="1600" dirty="0">
                <a:latin typeface="Century Gothic" panose="020B050202020202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Customers order directly from their phones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8F78056-CE41-483E-7EA9-4D3E151AA7D3}"/>
              </a:ext>
            </a:extLst>
          </p:cNvPr>
          <p:cNvSpPr/>
          <p:nvPr/>
        </p:nvSpPr>
        <p:spPr>
          <a:xfrm>
            <a:off x="-5845111" y="6996570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💰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+mj-lt"/>
              </a:rPr>
              <a:t>Automated Payments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80% faster processing</a:t>
            </a:r>
          </a:p>
          <a:p>
            <a:pPr algn="ctr"/>
            <a:r>
              <a:rPr lang="en-US" sz="1600" b="0" i="0" dirty="0">
                <a:effectLst/>
                <a:latin typeface="Century Gothic" panose="020B0502020202020204" pitchFamily="34" charset="0"/>
              </a:rPr>
              <a:t>Instant payment collection, no cash handling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B477547-E40A-A523-FB26-6B0FB121DD5B}"/>
              </a:ext>
            </a:extLst>
          </p:cNvPr>
          <p:cNvSpPr/>
          <p:nvPr/>
        </p:nvSpPr>
        <p:spPr>
          <a:xfrm>
            <a:off x="12325350" y="7058055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📊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FKGroteskNeue"/>
              </a:rPr>
              <a:t>Real-time Analytics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Know your profits live</a:t>
            </a:r>
          </a:p>
          <a:p>
            <a:pPr algn="ctr"/>
            <a:r>
              <a:rPr lang="en-US" sz="1600" b="0" i="0" dirty="0">
                <a:effectLst/>
                <a:latin typeface="Century Gothic" panose="020B0502020202020204" pitchFamily="34" charset="0"/>
              </a:rPr>
              <a:t>Track sales, popular items, customer behavior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0D67A29-2FA7-621E-8917-D83ECD6E0E82}"/>
              </a:ext>
            </a:extLst>
          </p:cNvPr>
          <p:cNvSpPr/>
          <p:nvPr/>
        </p:nvSpPr>
        <p:spPr>
          <a:xfrm>
            <a:off x="-1005778" y="-582930"/>
            <a:ext cx="14070920" cy="7948930"/>
          </a:xfrm>
          <a:prstGeom prst="roundRect">
            <a:avLst/>
          </a:prstGeom>
          <a:solidFill>
            <a:schemeClr val="bg1">
              <a:alpha val="2470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0" name="Picture 9" descr="Restaurant Menu Maker">
            <a:extLst>
              <a:ext uri="{FF2B5EF4-FFF2-40B4-BE49-F238E27FC236}">
                <a16:creationId xmlns:a16="http://schemas.microsoft.com/office/drawing/2014/main" id="{9C684090-641E-1293-D340-D5D207B08F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7" t="11291" r="14515" b="12366"/>
          <a:stretch/>
        </p:blipFill>
        <p:spPr>
          <a:xfrm>
            <a:off x="2908506" y="60"/>
            <a:ext cx="6374987" cy="685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19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D2F25"/>
            </a:gs>
            <a:gs pos="100000">
              <a:srgbClr val="1F283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16D6B0F-C660-4953-D34C-996EF53EBD99}"/>
              </a:ext>
            </a:extLst>
          </p:cNvPr>
          <p:cNvSpPr/>
          <p:nvPr/>
        </p:nvSpPr>
        <p:spPr>
          <a:xfrm>
            <a:off x="520563" y="369577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📱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+mj-lt"/>
              </a:rPr>
              <a:t>Digital QR Menus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No more printing costs</a:t>
            </a:r>
          </a:p>
          <a:p>
            <a:pPr algn="ctr"/>
            <a:r>
              <a:rPr lang="en-US" sz="1500" b="0" i="0" dirty="0">
                <a:effectLst/>
                <a:latin typeface="Century Gothic" panose="020B050202020202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Update prices instantly, showcase dishes beautifully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D15FCD3-4F1D-D9E0-DF9D-DAC89A360D76}"/>
              </a:ext>
            </a:extLst>
          </p:cNvPr>
          <p:cNvSpPr/>
          <p:nvPr/>
        </p:nvSpPr>
        <p:spPr>
          <a:xfrm>
            <a:off x="6453203" y="369577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⚡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+mj-lt"/>
              </a:rPr>
              <a:t>Instant Mobile Ordering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3x faster orders</a:t>
            </a:r>
          </a:p>
          <a:p>
            <a:pPr algn="ctr"/>
            <a:r>
              <a:rPr lang="en-US" sz="1600" dirty="0">
                <a:latin typeface="Century Gothic" panose="020B050202020202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Customers order directly from their phones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F06904E-ECC2-30D6-B5EB-70D48921056F}"/>
              </a:ext>
            </a:extLst>
          </p:cNvPr>
          <p:cNvSpPr/>
          <p:nvPr/>
        </p:nvSpPr>
        <p:spPr>
          <a:xfrm>
            <a:off x="520563" y="3782212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💰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+mj-lt"/>
              </a:rPr>
              <a:t>Automated Payments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80% faster processing</a:t>
            </a:r>
          </a:p>
          <a:p>
            <a:pPr algn="ctr"/>
            <a:r>
              <a:rPr lang="en-US" sz="1600" b="0" i="0" dirty="0">
                <a:effectLst/>
                <a:latin typeface="Century Gothic" panose="020B0502020202020204" pitchFamily="34" charset="0"/>
              </a:rPr>
              <a:t>Instant payment collection, no cash handling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17292B2-ACDA-6361-4E76-C7F90B2EAA39}"/>
              </a:ext>
            </a:extLst>
          </p:cNvPr>
          <p:cNvSpPr/>
          <p:nvPr/>
        </p:nvSpPr>
        <p:spPr>
          <a:xfrm>
            <a:off x="6453203" y="3782212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📊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FKGroteskNeue"/>
              </a:rPr>
              <a:t>Real-time Analytics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Know your profits live</a:t>
            </a:r>
          </a:p>
          <a:p>
            <a:pPr algn="ctr"/>
            <a:r>
              <a:rPr lang="en-US" sz="1600" b="0" i="0" dirty="0">
                <a:effectLst/>
                <a:latin typeface="Century Gothic" panose="020B0502020202020204" pitchFamily="34" charset="0"/>
              </a:rPr>
              <a:t>Track sales, popular items, customer behavior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8E72DDC-9576-590E-53C6-7E5494A401AC}"/>
              </a:ext>
            </a:extLst>
          </p:cNvPr>
          <p:cNvSpPr/>
          <p:nvPr/>
        </p:nvSpPr>
        <p:spPr>
          <a:xfrm>
            <a:off x="5466883" y="2886004"/>
            <a:ext cx="1440000" cy="1440000"/>
          </a:xfrm>
          <a:prstGeom prst="roundRect">
            <a:avLst/>
          </a:prstGeom>
          <a:solidFill>
            <a:srgbClr val="F3F3EE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6" name="Picture 5" descr="Restaurant Menu Maker">
            <a:extLst>
              <a:ext uri="{FF2B5EF4-FFF2-40B4-BE49-F238E27FC236}">
                <a16:creationId xmlns:a16="http://schemas.microsoft.com/office/drawing/2014/main" id="{54CCCFEF-AD00-1214-A1F1-E7D88F4E1D2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7" t="11291" r="14515" b="12366"/>
          <a:stretch/>
        </p:blipFill>
        <p:spPr>
          <a:xfrm>
            <a:off x="5517587" y="2886004"/>
            <a:ext cx="1338592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173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D2F25"/>
            </a:gs>
            <a:gs pos="100000">
              <a:srgbClr val="1F283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16D6B0F-C660-4953-D34C-996EF53EBD99}"/>
              </a:ext>
            </a:extLst>
          </p:cNvPr>
          <p:cNvSpPr/>
          <p:nvPr/>
        </p:nvSpPr>
        <p:spPr>
          <a:xfrm>
            <a:off x="684738" y="-3089550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📱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+mj-lt"/>
              </a:rPr>
              <a:t>Digital QR Menus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No more printing costs</a:t>
            </a:r>
          </a:p>
          <a:p>
            <a:pPr algn="ctr"/>
            <a:r>
              <a:rPr lang="en-US" sz="1500" b="0" i="0" dirty="0">
                <a:effectLst/>
                <a:latin typeface="Century Gothic" panose="020B050202020202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Update prices instantly, showcase dishes beautifully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D15FCD3-4F1D-D9E0-DF9D-DAC89A360D76}"/>
              </a:ext>
            </a:extLst>
          </p:cNvPr>
          <p:cNvSpPr/>
          <p:nvPr/>
        </p:nvSpPr>
        <p:spPr>
          <a:xfrm>
            <a:off x="6323538" y="-3089550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⚡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+mj-lt"/>
              </a:rPr>
              <a:t>Instant Mobile Ordering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3x faster orders</a:t>
            </a:r>
          </a:p>
          <a:p>
            <a:pPr algn="ctr"/>
            <a:r>
              <a:rPr lang="en-US" sz="1600" dirty="0">
                <a:latin typeface="Century Gothic" panose="020B050202020202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Customers order directly from their phones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F06904E-ECC2-30D6-B5EB-70D48921056F}"/>
              </a:ext>
            </a:extLst>
          </p:cNvPr>
          <p:cNvSpPr/>
          <p:nvPr/>
        </p:nvSpPr>
        <p:spPr>
          <a:xfrm>
            <a:off x="684738" y="7061199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💰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+mj-lt"/>
              </a:rPr>
              <a:t>Automated Payments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80% faster processing</a:t>
            </a:r>
          </a:p>
          <a:p>
            <a:pPr algn="ctr"/>
            <a:r>
              <a:rPr lang="en-US" sz="1600" b="0" i="0" dirty="0">
                <a:effectLst/>
                <a:latin typeface="Century Gothic" panose="020B0502020202020204" pitchFamily="34" charset="0"/>
              </a:rPr>
              <a:t>Instant payment collection, no cash handling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17292B2-ACDA-6361-4E76-C7F90B2EAA39}"/>
              </a:ext>
            </a:extLst>
          </p:cNvPr>
          <p:cNvSpPr/>
          <p:nvPr/>
        </p:nvSpPr>
        <p:spPr>
          <a:xfrm>
            <a:off x="6323538" y="7061199"/>
            <a:ext cx="5400000" cy="2880000"/>
          </a:xfrm>
          <a:prstGeom prst="roundRect">
            <a:avLst/>
          </a:prstGeom>
          <a:solidFill>
            <a:srgbClr val="262828"/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0" i="0" dirty="0">
                <a:solidFill>
                  <a:srgbClr val="F5F5F5"/>
                </a:solidFill>
                <a:effectLst/>
                <a:latin typeface="FKGroteskNeue"/>
              </a:rPr>
              <a:t>📊</a:t>
            </a:r>
          </a:p>
          <a:p>
            <a:pPr algn="ctr"/>
            <a:r>
              <a:rPr lang="en-US" b="1" i="0" dirty="0">
                <a:solidFill>
                  <a:srgbClr val="F5F5F5"/>
                </a:solidFill>
                <a:effectLst/>
                <a:latin typeface="FKGroteskNeue"/>
              </a:rPr>
              <a:t>Real-time Analytics</a:t>
            </a:r>
          </a:p>
          <a:p>
            <a:pPr algn="ctr"/>
            <a:r>
              <a:rPr lang="en-US" b="1" i="0" dirty="0">
                <a:solidFill>
                  <a:srgbClr val="32B8C6"/>
                </a:solidFill>
                <a:effectLst/>
              </a:rPr>
              <a:t>Know your profits live</a:t>
            </a:r>
          </a:p>
          <a:p>
            <a:pPr algn="ctr"/>
            <a:r>
              <a:rPr lang="en-US" sz="1600" b="0" i="0" dirty="0">
                <a:effectLst/>
                <a:latin typeface="Century Gothic" panose="020B0502020202020204" pitchFamily="34" charset="0"/>
              </a:rPr>
              <a:t>Track sales, popular items, customer behavior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F8A393E-D833-5E0E-AEE8-54572B22125F}"/>
              </a:ext>
            </a:extLst>
          </p:cNvPr>
          <p:cNvSpPr/>
          <p:nvPr/>
        </p:nvSpPr>
        <p:spPr>
          <a:xfrm>
            <a:off x="850053" y="4090996"/>
            <a:ext cx="5234685" cy="2093284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i="1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“My restaurant is now running like a well-oiled machine!”</a:t>
            </a:r>
          </a:p>
          <a:p>
            <a:pPr algn="ctr"/>
            <a:endParaRPr lang="en-US" sz="2000" i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sz="2000" b="0" i="1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All Possible by</a:t>
            </a:r>
          </a:p>
          <a:p>
            <a:pPr algn="ctr"/>
            <a:r>
              <a:rPr lang="en-US" sz="2000" b="1" i="1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RESTAURANT MENU MAKER</a:t>
            </a:r>
            <a:endParaRPr lang="en-US" sz="2000" b="0" i="1" dirty="0">
              <a:solidFill>
                <a:schemeClr val="accent1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AD72F2F-A4EA-A9DE-3C91-DBBA0041B3A7}"/>
              </a:ext>
            </a:extLst>
          </p:cNvPr>
          <p:cNvSpPr/>
          <p:nvPr/>
        </p:nvSpPr>
        <p:spPr>
          <a:xfrm>
            <a:off x="2112719" y="636751"/>
            <a:ext cx="2880000" cy="2880000"/>
          </a:xfrm>
          <a:prstGeom prst="roundRect">
            <a:avLst/>
          </a:prstGeom>
          <a:solidFill>
            <a:srgbClr val="F3F3EE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 descr="Restaurant Menu Maker">
            <a:extLst>
              <a:ext uri="{FF2B5EF4-FFF2-40B4-BE49-F238E27FC236}">
                <a16:creationId xmlns:a16="http://schemas.microsoft.com/office/drawing/2014/main" id="{C570DE28-EF22-3DD3-8B0E-D970D45A780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7" t="11291" r="14515" b="12366"/>
          <a:stretch/>
        </p:blipFill>
        <p:spPr>
          <a:xfrm>
            <a:off x="2295698" y="724502"/>
            <a:ext cx="2514042" cy="2704498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2A3C924-FB50-A246-E378-BCFD35649D5E}"/>
              </a:ext>
            </a:extLst>
          </p:cNvPr>
          <p:cNvSpPr/>
          <p:nvPr/>
        </p:nvSpPr>
        <p:spPr>
          <a:xfrm>
            <a:off x="7992784" y="4606290"/>
            <a:ext cx="3600000" cy="971550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i="0" dirty="0">
                <a:solidFill>
                  <a:srgbClr val="32B8C6"/>
                </a:solidFill>
                <a:effectLst/>
              </a:rPr>
              <a:t>95% Accuracy</a:t>
            </a:r>
          </a:p>
          <a:p>
            <a:pPr algn="ctr"/>
            <a:r>
              <a:rPr lang="en-IN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Order Precision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B5B2F33-CBF4-CB48-7878-9D93F28D722C}"/>
              </a:ext>
            </a:extLst>
          </p:cNvPr>
          <p:cNvSpPr/>
          <p:nvPr/>
        </p:nvSpPr>
        <p:spPr>
          <a:xfrm>
            <a:off x="7992784" y="4606290"/>
            <a:ext cx="3600000" cy="971550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i="0" dirty="0">
                <a:solidFill>
                  <a:srgbClr val="32B8C6"/>
                </a:solidFill>
                <a:effectLst/>
              </a:rPr>
              <a:t>₹40,000</a:t>
            </a:r>
          </a:p>
          <a:p>
            <a:pPr algn="ctr"/>
            <a:r>
              <a:rPr lang="en-IN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Extra Revenue/Month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2A57B17-6438-6F6E-A386-F3209B037000}"/>
              </a:ext>
            </a:extLst>
          </p:cNvPr>
          <p:cNvSpPr/>
          <p:nvPr/>
        </p:nvSpPr>
        <p:spPr>
          <a:xfrm>
            <a:off x="7992784" y="4606290"/>
            <a:ext cx="3600000" cy="971550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i="0" dirty="0">
                <a:solidFill>
                  <a:srgbClr val="32B8C6"/>
                </a:solidFill>
                <a:effectLst/>
              </a:rPr>
              <a:t>62% Faster</a:t>
            </a:r>
          </a:p>
          <a:p>
            <a:pPr algn="ctr"/>
            <a:r>
              <a:rPr lang="en-IN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Orders</a:t>
            </a:r>
            <a:endParaRPr lang="en-IN" sz="2000" b="0" i="0" dirty="0">
              <a:solidFill>
                <a:schemeClr val="bg2">
                  <a:lumMod val="75000"/>
                </a:schemeClr>
              </a:solidFill>
              <a:effectLst/>
              <a:latin typeface="+mj-lt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D1D9D3C0-5C84-E7C6-C813-697BF70A11D2}"/>
              </a:ext>
            </a:extLst>
          </p:cNvPr>
          <p:cNvSpPr/>
          <p:nvPr/>
        </p:nvSpPr>
        <p:spPr>
          <a:xfrm>
            <a:off x="7992784" y="4606290"/>
            <a:ext cx="3600000" cy="971550"/>
          </a:xfrm>
          <a:prstGeom prst="roundRect">
            <a:avLst/>
          </a:prstGeom>
          <a:solidFill>
            <a:srgbClr val="262828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i="0" dirty="0">
                <a:solidFill>
                  <a:srgbClr val="32B8C6"/>
                </a:solidFill>
                <a:effectLst/>
              </a:rPr>
              <a:t>88%</a:t>
            </a:r>
          </a:p>
          <a:p>
            <a:pPr algn="ctr"/>
            <a:r>
              <a:rPr lang="en-IN" b="0" i="0" dirty="0">
                <a:solidFill>
                  <a:schemeClr val="bg2">
                    <a:lumMod val="75000"/>
                  </a:schemeClr>
                </a:solidFill>
                <a:effectLst/>
                <a:latin typeface="+mj-lt"/>
              </a:rPr>
              <a:t>Customer Satisfaction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7A69AB5-0EE2-C0BB-8EE5-AFB7B276F746}"/>
              </a:ext>
            </a:extLst>
          </p:cNvPr>
          <p:cNvSpPr/>
          <p:nvPr/>
        </p:nvSpPr>
        <p:spPr>
          <a:xfrm>
            <a:off x="6371386" y="635002"/>
            <a:ext cx="5549278" cy="5549278"/>
          </a:xfrm>
          <a:prstGeom prst="roundRect">
            <a:avLst>
              <a:gd name="adj" fmla="val 7086"/>
            </a:avLst>
          </a:prstGeom>
          <a:blipFill>
            <a:blip r:embed="rId3"/>
            <a:stretch>
              <a:fillRect/>
            </a:stretch>
          </a:blip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2507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1356</Words>
  <Application>Microsoft Office PowerPoint</Application>
  <PresentationFormat>Widescreen</PresentationFormat>
  <Paragraphs>489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Aptos Display</vt:lpstr>
      <vt:lpstr>Arial</vt:lpstr>
      <vt:lpstr>Century Gothic</vt:lpstr>
      <vt:lpstr>Constantia</vt:lpstr>
      <vt:lpstr>FKGroteskNeue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Presntating Restuarants Menu Maker</dc:title>
  <dc:creator>Kartikey Baghel</dc:creator>
  <cp:keywords>Restaurant Menu Maker</cp:keywords>
  <cp:lastModifiedBy>Kartikey Baghel</cp:lastModifiedBy>
  <cp:revision>8</cp:revision>
  <dcterms:created xsi:type="dcterms:W3CDTF">2025-09-25T08:31:54Z</dcterms:created>
  <dcterms:modified xsi:type="dcterms:W3CDTF">2025-11-27T19:21:44Z</dcterms:modified>
</cp:coreProperties>
</file>

<file path=docProps/thumbnail.jpeg>
</file>